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3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4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52" r:id="rId1"/>
    <p:sldMasterId id="2147483761" r:id="rId2"/>
    <p:sldMasterId id="2147483776" r:id="rId3"/>
    <p:sldMasterId id="2147483785" r:id="rId4"/>
    <p:sldMasterId id="2147483794" r:id="rId5"/>
  </p:sldMasterIdLst>
  <p:notesMasterIdLst>
    <p:notesMasterId r:id="rId23"/>
  </p:notesMasterIdLst>
  <p:sldIdLst>
    <p:sldId id="689" r:id="rId6"/>
    <p:sldId id="588" r:id="rId7"/>
    <p:sldId id="455" r:id="rId8"/>
    <p:sldId id="419" r:id="rId9"/>
    <p:sldId id="463" r:id="rId10"/>
    <p:sldId id="420" r:id="rId11"/>
    <p:sldId id="421" r:id="rId12"/>
    <p:sldId id="422" r:id="rId13"/>
    <p:sldId id="423" r:id="rId14"/>
    <p:sldId id="691" r:id="rId15"/>
    <p:sldId id="462" r:id="rId16"/>
    <p:sldId id="426" r:id="rId17"/>
    <p:sldId id="590" r:id="rId18"/>
    <p:sldId id="592" r:id="rId19"/>
    <p:sldId id="427" r:id="rId20"/>
    <p:sldId id="587" r:id="rId21"/>
    <p:sldId id="591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7375E"/>
    <a:srgbClr val="F9F9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5923"/>
    <p:restoredTop sz="50000" autoAdjust="0"/>
  </p:normalViewPr>
  <p:slideViewPr>
    <p:cSldViewPr snapToGrid="0" snapToObjects="1">
      <p:cViewPr varScale="1">
        <p:scale>
          <a:sx n="104" d="100"/>
          <a:sy n="104" d="100"/>
        </p:scale>
        <p:origin x="208" y="528"/>
      </p:cViewPr>
      <p:guideLst>
        <p:guide orient="horz" pos="2184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notesMaster" Target="notesMasters/notesMaster1.xml"/><Relationship Id="rId28" Type="http://schemas.microsoft.com/office/2016/11/relationships/changesInfo" Target="changesInfos/changesInfo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vlos protopapas" userId="74894_tp_dropbox" providerId="OAuth2" clId="{D2FEFBB2-874C-7549-9965-F184EC48CCA1}"/>
    <pc:docChg chg="custSel modSld">
      <pc:chgData name="pavlos protopapas" userId="74894_tp_dropbox" providerId="OAuth2" clId="{D2FEFBB2-874C-7549-9965-F184EC48CCA1}" dt="2020-08-20T17:21:22.189" v="4"/>
      <pc:docMkLst>
        <pc:docMk/>
      </pc:docMkLst>
      <pc:sldChg chg="addSp">
        <pc:chgData name="pavlos protopapas" userId="74894_tp_dropbox" providerId="OAuth2" clId="{D2FEFBB2-874C-7549-9965-F184EC48CCA1}" dt="2020-08-15T16:00:42.436" v="0" actId="7634"/>
        <pc:sldMkLst>
          <pc:docMk/>
          <pc:sldMk cId="1730153739" sldId="420"/>
        </pc:sldMkLst>
        <pc:inkChg chg="add">
          <ac:chgData name="pavlos protopapas" userId="74894_tp_dropbox" providerId="OAuth2" clId="{D2FEFBB2-874C-7549-9965-F184EC48CCA1}" dt="2020-08-15T16:00:42.436" v="0" actId="7634"/>
          <ac:inkMkLst>
            <pc:docMk/>
            <pc:sldMk cId="1730153739" sldId="420"/>
            <ac:inkMk id="3" creationId="{E4FA1135-37D3-1E48-9D4A-769D044BDFC7}"/>
          </ac:inkMkLst>
        </pc:inkChg>
      </pc:sldChg>
      <pc:sldChg chg="addSp">
        <pc:chgData name="pavlos protopapas" userId="74894_tp_dropbox" providerId="OAuth2" clId="{D2FEFBB2-874C-7549-9965-F184EC48CCA1}" dt="2020-08-15T16:00:42.436" v="0" actId="7634"/>
        <pc:sldMkLst>
          <pc:docMk/>
          <pc:sldMk cId="1765310993" sldId="421"/>
        </pc:sldMkLst>
        <pc:inkChg chg="add">
          <ac:chgData name="pavlos protopapas" userId="74894_tp_dropbox" providerId="OAuth2" clId="{D2FEFBB2-874C-7549-9965-F184EC48CCA1}" dt="2020-08-15T16:00:42.436" v="0" actId="7634"/>
          <ac:inkMkLst>
            <pc:docMk/>
            <pc:sldMk cId="1765310993" sldId="421"/>
            <ac:inkMk id="3" creationId="{F3AE6058-B2E3-A543-B241-E5092F15369F}"/>
          </ac:inkMkLst>
        </pc:inkChg>
      </pc:sldChg>
      <pc:sldChg chg="addSp">
        <pc:chgData name="pavlos protopapas" userId="74894_tp_dropbox" providerId="OAuth2" clId="{D2FEFBB2-874C-7549-9965-F184EC48CCA1}" dt="2020-08-15T16:00:42.436" v="0" actId="7634"/>
        <pc:sldMkLst>
          <pc:docMk/>
          <pc:sldMk cId="1374816982" sldId="422"/>
        </pc:sldMkLst>
        <pc:inkChg chg="add">
          <ac:chgData name="pavlos protopapas" userId="74894_tp_dropbox" providerId="OAuth2" clId="{D2FEFBB2-874C-7549-9965-F184EC48CCA1}" dt="2020-08-15T16:00:42.436" v="0" actId="7634"/>
          <ac:inkMkLst>
            <pc:docMk/>
            <pc:sldMk cId="1374816982" sldId="422"/>
            <ac:inkMk id="7" creationId="{707FF073-AE33-5A4D-98B9-819E7341B582}"/>
          </ac:inkMkLst>
        </pc:inkChg>
      </pc:sldChg>
      <pc:sldChg chg="addSp">
        <pc:chgData name="pavlos protopapas" userId="74894_tp_dropbox" providerId="OAuth2" clId="{D2FEFBB2-874C-7549-9965-F184EC48CCA1}" dt="2020-08-15T16:00:42.436" v="0" actId="7634"/>
        <pc:sldMkLst>
          <pc:docMk/>
          <pc:sldMk cId="1381504570" sldId="423"/>
        </pc:sldMkLst>
        <pc:inkChg chg="add">
          <ac:chgData name="pavlos protopapas" userId="74894_tp_dropbox" providerId="OAuth2" clId="{D2FEFBB2-874C-7549-9965-F184EC48CCA1}" dt="2020-08-15T16:00:42.436" v="0" actId="7634"/>
          <ac:inkMkLst>
            <pc:docMk/>
            <pc:sldMk cId="1381504570" sldId="423"/>
            <ac:inkMk id="3" creationId="{7CC88428-ECC6-D740-8C29-90FDF0CC3404}"/>
          </ac:inkMkLst>
        </pc:inkChg>
      </pc:sldChg>
      <pc:sldChg chg="addSp">
        <pc:chgData name="pavlos protopapas" userId="74894_tp_dropbox" providerId="OAuth2" clId="{D2FEFBB2-874C-7549-9965-F184EC48CCA1}" dt="2020-08-15T16:00:42.436" v="0" actId="7634"/>
        <pc:sldMkLst>
          <pc:docMk/>
          <pc:sldMk cId="462776900" sldId="455"/>
        </pc:sldMkLst>
        <pc:inkChg chg="add">
          <ac:chgData name="pavlos protopapas" userId="74894_tp_dropbox" providerId="OAuth2" clId="{D2FEFBB2-874C-7549-9965-F184EC48CCA1}" dt="2020-08-15T16:00:42.436" v="0" actId="7634"/>
          <ac:inkMkLst>
            <pc:docMk/>
            <pc:sldMk cId="462776900" sldId="455"/>
            <ac:inkMk id="5" creationId="{BA0798FC-5C5F-FA48-8E35-DEDC933205D3}"/>
          </ac:inkMkLst>
        </pc:inkChg>
      </pc:sldChg>
      <pc:sldChg chg="addSp delSp">
        <pc:chgData name="pavlos protopapas" userId="74894_tp_dropbox" providerId="OAuth2" clId="{D2FEFBB2-874C-7549-9965-F184EC48CCA1}" dt="2020-08-20T17:21:22.189" v="4"/>
        <pc:sldMkLst>
          <pc:docMk/>
          <pc:sldMk cId="1153672595" sldId="466"/>
        </pc:sldMkLst>
        <pc:inkChg chg="add del">
          <ac:chgData name="pavlos protopapas" userId="74894_tp_dropbox" providerId="OAuth2" clId="{D2FEFBB2-874C-7549-9965-F184EC48CCA1}" dt="2020-08-20T17:21:22.184" v="3"/>
          <ac:inkMkLst>
            <pc:docMk/>
            <pc:sldMk cId="1153672595" sldId="466"/>
            <ac:inkMk id="5" creationId="{9FDC7CB4-3678-9B4F-AFAC-E96C2178CA5E}"/>
          </ac:inkMkLst>
        </pc:inkChg>
        <pc:inkChg chg="add del">
          <ac:chgData name="pavlos protopapas" userId="74894_tp_dropbox" providerId="OAuth2" clId="{D2FEFBB2-874C-7549-9965-F184EC48CCA1}" dt="2020-08-20T17:21:22.189" v="4"/>
          <ac:inkMkLst>
            <pc:docMk/>
            <pc:sldMk cId="1153672595" sldId="466"/>
            <ac:inkMk id="6" creationId="{93114D81-0C07-6E45-B6EC-F89C3625956D}"/>
          </ac:inkMkLst>
        </pc:ink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7728AC-4B4F-4348-A192-856689668E8F}" type="datetimeFigureOut">
              <a:rPr lang="en-US" smtClean="0"/>
              <a:t>3/2/22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F51C37-763A-A544-96C6-A43233B492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3686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51C37-763A-A544-96C6-A43233B4922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0725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51C37-763A-A544-96C6-A43233B4922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8448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51C37-763A-A544-96C6-A43233B4922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2760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51C37-763A-A544-96C6-A43233B4922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4584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51C37-763A-A544-96C6-A43233B4922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166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51C37-763A-A544-96C6-A43233B4922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464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694902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 sz="3400" b="0" i="0" baseline="0">
                <a:solidFill>
                  <a:srgbClr val="464646"/>
                </a:solidFill>
                <a:latin typeface="Karla" charset="0"/>
                <a:ea typeface="Karla" charset="0"/>
                <a:cs typeface="Karla" charset="0"/>
              </a:defRPr>
            </a:lvl1pPr>
          </a:lstStyle>
          <a:p>
            <a:r>
              <a:rPr lang="en-US"/>
              <a:t>Lecture #: 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082800" y="2958528"/>
            <a:ext cx="8026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Karla" charset="0"/>
                <a:ea typeface="Karla" charset="0"/>
                <a:cs typeface="Karla" charset="0"/>
              </a:rPr>
              <a:t> </a:t>
            </a:r>
            <a:endParaRPr lang="en-US" sz="2400" b="0" i="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pPr algn="ctr"/>
            <a:r>
              <a:rPr lang="en-US" sz="2400" b="0" i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2400" b="0" i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r>
              <a:rPr 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6742389-4678-0B4D-B835-4EC463236E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6533D2A4-8940-6841-B8BA-DA4C5561DA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70320"/>
            <a:ext cx="2844800" cy="365125"/>
          </a:xfrm>
        </p:spPr>
        <p:txBody>
          <a:bodyPr/>
          <a:lstStyle/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8307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>
                <a:solidFill>
                  <a:srgbClr val="46464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7" name="Picture 6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8" name="Picture 7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cxnSp>
        <p:nvCxnSpPr>
          <p:cNvPr id="10" name="Straight Connector 9"/>
          <p:cNvCxnSpPr/>
          <p:nvPr/>
        </p:nvCxnSpPr>
        <p:spPr>
          <a:xfrm>
            <a:off x="0" y="789856"/>
            <a:ext cx="12192000" cy="0"/>
          </a:xfrm>
          <a:prstGeom prst="line">
            <a:avLst/>
          </a:prstGeom>
          <a:ln w="9525" cmpd="sng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015746" y="6400800"/>
            <a:ext cx="228780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CS109A, Protopapas, Rader, Tanner</a:t>
            </a:r>
          </a:p>
        </p:txBody>
      </p:sp>
    </p:spTree>
    <p:extLst>
      <p:ext uri="{BB962C8B-B14F-4D97-AF65-F5344CB8AC3E}">
        <p14:creationId xmlns:p14="http://schemas.microsoft.com/office/powerpoint/2010/main" val="24752911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ly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2951" y="357487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015747" y="6400800"/>
            <a:ext cx="22878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CS109A, Protopapas, Rader, Tanner</a:t>
            </a:r>
          </a:p>
        </p:txBody>
      </p:sp>
      <p:grpSp>
        <p:nvGrpSpPr>
          <p:cNvPr id="10" name="Group 9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1" name="Picture 10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3" name="Picture 12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416376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82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6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4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2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09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27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4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191159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0109057" y="6109785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 Protopapas</a:t>
            </a:r>
          </a:p>
        </p:txBody>
      </p:sp>
      <p:grpSp>
        <p:nvGrpSpPr>
          <p:cNvPr id="13" name="Group 12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4" name="Picture 13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5" name="Picture 14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254869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4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4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1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0" y="1535114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4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1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0" y="2174875"/>
            <a:ext cx="5389033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6" name="Picture 15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7" name="Picture 16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11652639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9958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015747" y="6400800"/>
            <a:ext cx="22878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CS109A, Protopapas, Rader, Tanner</a:t>
            </a:r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2" name="Picture 11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3" name="Picture 12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922433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5015747" y="6400800"/>
            <a:ext cx="22878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CS109A, Protopapas, Rader, Tanner</a:t>
            </a:r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0" name="Picture 9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1" name="Picture 10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906388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1"/>
            <a:ext cx="4011084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82" indent="0">
              <a:buNone/>
              <a:defRPr sz="1200"/>
            </a:lvl2pPr>
            <a:lvl3pPr marL="914364" indent="0">
              <a:buNone/>
              <a:defRPr sz="1000"/>
            </a:lvl3pPr>
            <a:lvl4pPr marL="1371545" indent="0">
              <a:buNone/>
              <a:defRPr sz="900"/>
            </a:lvl4pPr>
            <a:lvl5pPr marL="1828727" indent="0">
              <a:buNone/>
              <a:defRPr sz="900"/>
            </a:lvl5pPr>
            <a:lvl6pPr marL="2285909" indent="0">
              <a:buNone/>
              <a:defRPr sz="900"/>
            </a:lvl6pPr>
            <a:lvl7pPr marL="2743091" indent="0">
              <a:buNone/>
              <a:defRPr sz="900"/>
            </a:lvl7pPr>
            <a:lvl8pPr marL="3200272" indent="0">
              <a:buNone/>
              <a:defRPr sz="900"/>
            </a:lvl8pPr>
            <a:lvl9pPr marL="3657454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758457"/>
      </p:ext>
    </p:extLst>
  </p:cSld>
  <p:clrMapOvr>
    <a:masterClrMapping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182" indent="0">
              <a:buNone/>
              <a:defRPr sz="2800"/>
            </a:lvl2pPr>
            <a:lvl3pPr marL="914364" indent="0">
              <a:buNone/>
              <a:defRPr sz="2400"/>
            </a:lvl3pPr>
            <a:lvl4pPr marL="1371545" indent="0">
              <a:buNone/>
              <a:defRPr sz="2000"/>
            </a:lvl4pPr>
            <a:lvl5pPr marL="1828727" indent="0">
              <a:buNone/>
              <a:defRPr sz="2000"/>
            </a:lvl5pPr>
            <a:lvl6pPr marL="2285909" indent="0">
              <a:buNone/>
              <a:defRPr sz="2000"/>
            </a:lvl6pPr>
            <a:lvl7pPr marL="2743091" indent="0">
              <a:buNone/>
              <a:defRPr sz="2000"/>
            </a:lvl7pPr>
            <a:lvl8pPr marL="3200272" indent="0">
              <a:buNone/>
              <a:defRPr sz="2000"/>
            </a:lvl8pPr>
            <a:lvl9pPr marL="3657454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82" indent="0">
              <a:buNone/>
              <a:defRPr sz="1200"/>
            </a:lvl2pPr>
            <a:lvl3pPr marL="914364" indent="0">
              <a:buNone/>
              <a:defRPr sz="1000"/>
            </a:lvl3pPr>
            <a:lvl4pPr marL="1371545" indent="0">
              <a:buNone/>
              <a:defRPr sz="900"/>
            </a:lvl4pPr>
            <a:lvl5pPr marL="1828727" indent="0">
              <a:buNone/>
              <a:defRPr sz="900"/>
            </a:lvl5pPr>
            <a:lvl6pPr marL="2285909" indent="0">
              <a:buNone/>
              <a:defRPr sz="900"/>
            </a:lvl6pPr>
            <a:lvl7pPr marL="2743091" indent="0">
              <a:buNone/>
              <a:defRPr sz="900"/>
            </a:lvl7pPr>
            <a:lvl8pPr marL="3200272" indent="0">
              <a:buNone/>
              <a:defRPr sz="900"/>
            </a:lvl8pPr>
            <a:lvl9pPr marL="3657454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589623"/>
      </p:ext>
    </p:extLst>
  </p:cSld>
  <p:clrMapOvr>
    <a:masterClrMapping/>
  </p:clrMapOvr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596482"/>
            <a:ext cx="10972800" cy="211114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275445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>
                <a:solidFill>
                  <a:srgbClr val="46464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789856"/>
            <a:ext cx="12192000" cy="0"/>
          </a:xfrm>
          <a:prstGeom prst="line">
            <a:avLst/>
          </a:prstGeom>
          <a:ln w="9525" cmpd="sng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B78C72DE-9326-494D-BF1E-91B8CB282D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  <p:sp>
        <p:nvSpPr>
          <p:cNvPr id="17" name="Footer Placeholder 3">
            <a:extLst>
              <a:ext uri="{FF2B5EF4-FFF2-40B4-BE49-F238E27FC236}">
                <a16:creationId xmlns:a16="http://schemas.microsoft.com/office/drawing/2014/main" id="{6D28800E-F74C-3E4F-BDAE-59A99B1BE319}"/>
              </a:ext>
            </a:extLst>
          </p:cNvPr>
          <p:cNvSpPr txBox="1">
            <a:spLocks/>
          </p:cNvSpPr>
          <p:nvPr/>
        </p:nvSpPr>
        <p:spPr>
          <a:xfrm>
            <a:off x="4409440" y="6369207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cap="small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8C36D0B-EE15-CD48-A434-E143EC727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70320"/>
            <a:ext cx="2844800" cy="365125"/>
          </a:xfrm>
        </p:spPr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5B1F4207-B4D7-3A4B-AEA5-982E2C5935F3}"/>
              </a:ext>
            </a:extLst>
          </p:cNvPr>
          <p:cNvSpPr txBox="1">
            <a:spLocks/>
          </p:cNvSpPr>
          <p:nvPr/>
        </p:nvSpPr>
        <p:spPr>
          <a:xfrm>
            <a:off x="8737600" y="6369206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1B7CCDB-6D39-0547-B7B3-C80E39D6513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73974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857768"/>
      </p:ext>
    </p:extLst>
  </p:cSld>
  <p:clrMapOvr>
    <a:masterClrMapping/>
  </p:clrMapOvr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Exercis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A22DB-FEE8-2E4A-8B65-7798D0AB4A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474792"/>
            <a:ext cx="10515600" cy="73713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URL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9D7E88B-573E-3C44-ABF1-1BB6D8E1B0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425817-4A14-AE4C-935C-34251C0CF1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322AAE-88F2-094B-BD24-7A4E24AB3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604A511-71A5-2540-97AC-AD30E2BB60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85F3A431-4B05-674F-A8FD-CD709642281C}"/>
              </a:ext>
            </a:extLst>
          </p:cNvPr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1" name="Picture 10" descr="iacs.png">
              <a:extLst>
                <a:ext uri="{FF2B5EF4-FFF2-40B4-BE49-F238E27FC236}">
                  <a16:creationId xmlns:a16="http://schemas.microsoft.com/office/drawing/2014/main" id="{863225A8-F6AD-6B4C-9FA2-E46AB25801A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2" name="Picture 11" descr="harvard.png">
              <a:extLst>
                <a:ext uri="{FF2B5EF4-FFF2-40B4-BE49-F238E27FC236}">
                  <a16:creationId xmlns:a16="http://schemas.microsoft.com/office/drawing/2014/main" id="{8BB7C2FA-7277-8D45-8C56-7C0C909DC8D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184111EF-7787-2847-9FA8-9EDB5CCB9E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4112" y="470660"/>
            <a:ext cx="3803776" cy="26891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5353DC9-6419-0C4D-92DA-7779587C1C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936C282B-2DC8-0C4D-A2BD-A7793C3F1C7D}"/>
              </a:ext>
            </a:extLst>
          </p:cNvPr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6" name="Picture 15" descr="iacs.png">
              <a:extLst>
                <a:ext uri="{FF2B5EF4-FFF2-40B4-BE49-F238E27FC236}">
                  <a16:creationId xmlns:a16="http://schemas.microsoft.com/office/drawing/2014/main" id="{359D76BA-4756-B543-AB2E-9711025A51C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7" name="Picture 16" descr="harvard.png">
              <a:extLst>
                <a:ext uri="{FF2B5EF4-FFF2-40B4-BE49-F238E27FC236}">
                  <a16:creationId xmlns:a16="http://schemas.microsoft.com/office/drawing/2014/main" id="{CEA9405C-CCAF-E641-B4B8-6B81C29843A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215DD222-190E-C24D-B6DC-9CCAAEE067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6E3FF81F-3676-1E47-9C6A-1193B8C5C2F1}"/>
              </a:ext>
            </a:extLst>
          </p:cNvPr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21" name="Picture 20" descr="iacs.png">
              <a:extLst>
                <a:ext uri="{FF2B5EF4-FFF2-40B4-BE49-F238E27FC236}">
                  <a16:creationId xmlns:a16="http://schemas.microsoft.com/office/drawing/2014/main" id="{A75DE9F9-E572-294B-AED3-AF9F1172834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22" name="Picture 21" descr="harvard.png">
              <a:extLst>
                <a:ext uri="{FF2B5EF4-FFF2-40B4-BE49-F238E27FC236}">
                  <a16:creationId xmlns:a16="http://schemas.microsoft.com/office/drawing/2014/main" id="{4E5E182E-73F3-6243-AC68-4DA694E90E4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BA407A3A-1A34-CF4A-A1C2-DF39D416D8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5A0FFE6-8AB1-C348-B3F5-29FAC7066A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098632"/>
      </p:ext>
    </p:extLst>
  </p:cSld>
  <p:clrMapOvr>
    <a:masterClrMapping/>
  </p:clrMapOvr>
  <p:hf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Exercis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60489364"/>
      </p:ext>
    </p:extLst>
  </p:cSld>
  <p:clrMapOvr>
    <a:masterClrMapping/>
  </p:clrMapOvr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694902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 sz="3400" b="0" i="0" baseline="0">
                <a:solidFill>
                  <a:srgbClr val="464646"/>
                </a:solidFill>
                <a:latin typeface="Karla" charset="0"/>
                <a:ea typeface="Karla" charset="0"/>
                <a:cs typeface="Karla" charset="0"/>
              </a:defRPr>
            </a:lvl1pPr>
          </a:lstStyle>
          <a:p>
            <a:r>
              <a:rPr lang="en-US"/>
              <a:t>Lecture #: 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082800" y="2958528"/>
            <a:ext cx="8026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Karla" charset="0"/>
                <a:ea typeface="Karla" charset="0"/>
                <a:cs typeface="Karla" charset="0"/>
              </a:rPr>
              <a:t> </a:t>
            </a:r>
            <a:endParaRPr lang="en-US" sz="2400" b="0" i="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pPr algn="ctr"/>
            <a:r>
              <a:rPr lang="en-US" sz="2400" b="0" i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2400" b="0" i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r>
              <a:rPr 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6742389-4678-0B4D-B835-4EC463236E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6533D2A4-8940-6841-B8BA-DA4C5561DA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70320"/>
            <a:ext cx="2844800" cy="365125"/>
          </a:xfrm>
        </p:spPr>
        <p:txBody>
          <a:bodyPr/>
          <a:lstStyle/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63519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>
                <a:solidFill>
                  <a:srgbClr val="46464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789856"/>
            <a:ext cx="12192000" cy="0"/>
          </a:xfrm>
          <a:prstGeom prst="line">
            <a:avLst/>
          </a:prstGeom>
          <a:ln w="9525" cmpd="sng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8C36D0B-EE15-CD48-A434-E143EC727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70320"/>
            <a:ext cx="2844800" cy="365125"/>
          </a:xfrm>
        </p:spPr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5B1F4207-B4D7-3A4B-AEA5-982E2C5935F3}"/>
              </a:ext>
            </a:extLst>
          </p:cNvPr>
          <p:cNvSpPr txBox="1">
            <a:spLocks/>
          </p:cNvSpPr>
          <p:nvPr/>
        </p:nvSpPr>
        <p:spPr>
          <a:xfrm>
            <a:off x="8737600" y="6369206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1B7CCDB-6D39-0547-B7B3-C80E39D6513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99695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ly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2951" y="357487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94AD4AD-D22A-3F41-AC38-92B3084A12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E773CB4-3ACC-3E4A-952B-44FE81A70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70320"/>
            <a:ext cx="2844800" cy="365125"/>
          </a:xfrm>
        </p:spPr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F74A6D3B-8E09-AC4E-861D-9DED14CEB2A8}"/>
              </a:ext>
            </a:extLst>
          </p:cNvPr>
          <p:cNvSpPr txBox="1">
            <a:spLocks/>
          </p:cNvSpPr>
          <p:nvPr/>
        </p:nvSpPr>
        <p:spPr>
          <a:xfrm>
            <a:off x="4409440" y="6369207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cap="small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00DF64-05C1-3C4C-A3AC-28D5F0CDEAFF}"/>
              </a:ext>
            </a:extLst>
          </p:cNvPr>
          <p:cNvSpPr txBox="1">
            <a:spLocks/>
          </p:cNvSpPr>
          <p:nvPr/>
        </p:nvSpPr>
        <p:spPr>
          <a:xfrm>
            <a:off x="8737600" y="6369206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1B7CCDB-6D39-0547-B7B3-C80E39D6513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97781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9958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E7391A5-B81A-3443-838C-E3FE0C0C73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086AC755-54D8-5E45-83BC-0BBE2B50E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70320"/>
            <a:ext cx="2844800" cy="365125"/>
          </a:xfrm>
        </p:spPr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434FD17A-79DB-574C-B389-DE60ACF3BBDD}"/>
              </a:ext>
            </a:extLst>
          </p:cNvPr>
          <p:cNvSpPr txBox="1">
            <a:spLocks/>
          </p:cNvSpPr>
          <p:nvPr/>
        </p:nvSpPr>
        <p:spPr>
          <a:xfrm>
            <a:off x="4409440" y="6369207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cap="small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018667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0AEBEDE8-EC37-D54C-8DC0-5D304A1415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72CA07E4-5DEA-5949-BDA3-FDAFB2022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70320"/>
            <a:ext cx="2844800" cy="365125"/>
          </a:xfrm>
        </p:spPr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27BAE784-B8C4-954F-97F8-182EE67D86AC}"/>
              </a:ext>
            </a:extLst>
          </p:cNvPr>
          <p:cNvSpPr txBox="1">
            <a:spLocks/>
          </p:cNvSpPr>
          <p:nvPr/>
        </p:nvSpPr>
        <p:spPr>
          <a:xfrm>
            <a:off x="4409440" y="6369207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cap="small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030747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xercis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A22DB-FEE8-2E4A-8B65-7798D0AB4A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474792"/>
            <a:ext cx="10515600" cy="73713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URL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322AAE-88F2-094B-BD24-7A4E24AB3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604A511-71A5-2540-97AC-AD30E2BB60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84111EF-7787-2847-9FA8-9EDB5CCB9E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544" y="216660"/>
            <a:ext cx="5378912" cy="3802651"/>
          </a:xfrm>
          <a:prstGeom prst="rect">
            <a:avLst/>
          </a:prstGeom>
        </p:spPr>
      </p:pic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710251E8-8D29-1449-B7AE-6F55F63889A5}"/>
              </a:ext>
            </a:extLst>
          </p:cNvPr>
          <p:cNvSpPr txBox="1">
            <a:spLocks/>
          </p:cNvSpPr>
          <p:nvPr/>
        </p:nvSpPr>
        <p:spPr>
          <a:xfrm>
            <a:off x="4409440" y="6369207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cap="small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5B6CCD7-6D5B-0B4C-8060-804A69E2E9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265E7FC-DBB3-F648-AF77-0F599D2A23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544" y="216660"/>
            <a:ext cx="5378912" cy="380265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4750CC7-4C1B-F245-AC56-163ABC5E60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E13555C-B3E7-2248-85F9-D9C625BD6E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544" y="216660"/>
            <a:ext cx="5378912" cy="3802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176847"/>
      </p:ext>
    </p:extLst>
  </p:cSld>
  <p:clrMapOvr>
    <a:masterClrMapping/>
  </p:clrMapOvr>
  <p:hf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009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ly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2951" y="357487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94AD4AD-D22A-3F41-AC38-92B3084A12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E773CB4-3ACC-3E4A-952B-44FE81A70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70320"/>
            <a:ext cx="2844800" cy="365125"/>
          </a:xfrm>
        </p:spPr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F74A6D3B-8E09-AC4E-861D-9DED14CEB2A8}"/>
              </a:ext>
            </a:extLst>
          </p:cNvPr>
          <p:cNvSpPr txBox="1">
            <a:spLocks/>
          </p:cNvSpPr>
          <p:nvPr/>
        </p:nvSpPr>
        <p:spPr>
          <a:xfrm>
            <a:off x="4409440" y="6369207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cap="small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00DF64-05C1-3C4C-A3AC-28D5F0CDEAFF}"/>
              </a:ext>
            </a:extLst>
          </p:cNvPr>
          <p:cNvSpPr txBox="1">
            <a:spLocks/>
          </p:cNvSpPr>
          <p:nvPr/>
        </p:nvSpPr>
        <p:spPr>
          <a:xfrm>
            <a:off x="8737600" y="6369206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1B7CCDB-6D39-0547-B7B3-C80E39D6513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28425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Exercis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A22DB-FEE8-2E4A-8B65-7798D0AB4A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474792"/>
            <a:ext cx="10515600" cy="73713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URL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9D7E88B-573E-3C44-ABF1-1BB6D8E1B0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425817-4A14-AE4C-935C-34251C0CF1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322AAE-88F2-094B-BD24-7A4E24AB3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604A511-71A5-2540-97AC-AD30E2BB60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84111EF-7787-2847-9FA8-9EDB5CCB9E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544" y="216660"/>
            <a:ext cx="5378912" cy="3802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169227"/>
      </p:ext>
    </p:extLst>
  </p:cSld>
  <p:clrMapOvr>
    <a:masterClrMapping/>
  </p:clrMapOvr>
  <p:hf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694902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 sz="3400" b="0" i="0" baseline="0">
                <a:solidFill>
                  <a:srgbClr val="464646"/>
                </a:solidFill>
                <a:latin typeface="Karla" charset="0"/>
                <a:ea typeface="Karla" charset="0"/>
                <a:cs typeface="Karla" charset="0"/>
              </a:defRPr>
            </a:lvl1pPr>
          </a:lstStyle>
          <a:p>
            <a:r>
              <a:rPr lang="en-US"/>
              <a:t>Lecture #: 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082800" y="2958528"/>
            <a:ext cx="8026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Karla" charset="0"/>
                <a:ea typeface="Karla" charset="0"/>
                <a:cs typeface="Karla" charset="0"/>
              </a:rPr>
              <a:t> </a:t>
            </a:r>
            <a:endParaRPr lang="en-US" sz="2400" b="0" i="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pPr algn="ctr"/>
            <a:r>
              <a:rPr lang="en-US" sz="2400" b="0" i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2400" b="0" i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r>
              <a:rPr 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6742389-4678-0B4D-B835-4EC463236E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6533D2A4-8940-6841-B8BA-DA4C5561DA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70320"/>
            <a:ext cx="2844800" cy="365125"/>
          </a:xfrm>
        </p:spPr>
        <p:txBody>
          <a:bodyPr/>
          <a:lstStyle/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24992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>
                <a:solidFill>
                  <a:srgbClr val="46464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789856"/>
            <a:ext cx="12192000" cy="0"/>
          </a:xfrm>
          <a:prstGeom prst="line">
            <a:avLst/>
          </a:prstGeom>
          <a:ln w="9525" cmpd="sng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B78C72DE-9326-494D-BF1E-91B8CB282D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  <p:sp>
        <p:nvSpPr>
          <p:cNvPr id="17" name="Footer Placeholder 3">
            <a:extLst>
              <a:ext uri="{FF2B5EF4-FFF2-40B4-BE49-F238E27FC236}">
                <a16:creationId xmlns:a16="http://schemas.microsoft.com/office/drawing/2014/main" id="{6D28800E-F74C-3E4F-BDAE-59A99B1BE319}"/>
              </a:ext>
            </a:extLst>
          </p:cNvPr>
          <p:cNvSpPr txBox="1">
            <a:spLocks/>
          </p:cNvSpPr>
          <p:nvPr/>
        </p:nvSpPr>
        <p:spPr>
          <a:xfrm>
            <a:off x="4409440" y="6369207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cap="small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8C36D0B-EE15-CD48-A434-E143EC727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70320"/>
            <a:ext cx="2844800" cy="365125"/>
          </a:xfrm>
        </p:spPr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5B1F4207-B4D7-3A4B-AEA5-982E2C5935F3}"/>
              </a:ext>
            </a:extLst>
          </p:cNvPr>
          <p:cNvSpPr txBox="1">
            <a:spLocks/>
          </p:cNvSpPr>
          <p:nvPr/>
        </p:nvSpPr>
        <p:spPr>
          <a:xfrm>
            <a:off x="8737600" y="6369206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1B7CCDB-6D39-0547-B7B3-C80E39D6513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79067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ly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2951" y="357487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94AD4AD-D22A-3F41-AC38-92B3084A12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E773CB4-3ACC-3E4A-952B-44FE81A70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70320"/>
            <a:ext cx="2844800" cy="365125"/>
          </a:xfrm>
        </p:spPr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F74A6D3B-8E09-AC4E-861D-9DED14CEB2A8}"/>
              </a:ext>
            </a:extLst>
          </p:cNvPr>
          <p:cNvSpPr txBox="1">
            <a:spLocks/>
          </p:cNvSpPr>
          <p:nvPr/>
        </p:nvSpPr>
        <p:spPr>
          <a:xfrm>
            <a:off x="4409440" y="6369207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cap="small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00DF64-05C1-3C4C-A3AC-28D5F0CDEAFF}"/>
              </a:ext>
            </a:extLst>
          </p:cNvPr>
          <p:cNvSpPr txBox="1">
            <a:spLocks/>
          </p:cNvSpPr>
          <p:nvPr/>
        </p:nvSpPr>
        <p:spPr>
          <a:xfrm>
            <a:off x="8737600" y="6369206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1B7CCDB-6D39-0547-B7B3-C80E39D6513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52074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9958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E7391A5-B81A-3443-838C-E3FE0C0C73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086AC755-54D8-5E45-83BC-0BBE2B50E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70320"/>
            <a:ext cx="2844800" cy="365125"/>
          </a:xfrm>
        </p:spPr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434FD17A-79DB-574C-B389-DE60ACF3BBDD}"/>
              </a:ext>
            </a:extLst>
          </p:cNvPr>
          <p:cNvSpPr txBox="1">
            <a:spLocks/>
          </p:cNvSpPr>
          <p:nvPr/>
        </p:nvSpPr>
        <p:spPr>
          <a:xfrm>
            <a:off x="4409440" y="6369207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cap="small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223984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0AEBEDE8-EC37-D54C-8DC0-5D304A1415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72CA07E4-5DEA-5949-BDA3-FDAFB2022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70320"/>
            <a:ext cx="2844800" cy="365125"/>
          </a:xfrm>
        </p:spPr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27BAE784-B8C4-954F-97F8-182EE67D86AC}"/>
              </a:ext>
            </a:extLst>
          </p:cNvPr>
          <p:cNvSpPr txBox="1">
            <a:spLocks/>
          </p:cNvSpPr>
          <p:nvPr/>
        </p:nvSpPr>
        <p:spPr>
          <a:xfrm>
            <a:off x="4409440" y="6369207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cap="small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24881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xercis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A22DB-FEE8-2E4A-8B65-7798D0AB4A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474792"/>
            <a:ext cx="10515600" cy="73713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URL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322AAE-88F2-094B-BD24-7A4E24AB3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604A511-71A5-2540-97AC-AD30E2BB60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84111EF-7787-2847-9FA8-9EDB5CCB9E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544" y="216660"/>
            <a:ext cx="5378912" cy="3802651"/>
          </a:xfrm>
          <a:prstGeom prst="rect">
            <a:avLst/>
          </a:prstGeom>
        </p:spPr>
      </p:pic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710251E8-8D29-1449-B7AE-6F55F63889A5}"/>
              </a:ext>
            </a:extLst>
          </p:cNvPr>
          <p:cNvSpPr txBox="1">
            <a:spLocks/>
          </p:cNvSpPr>
          <p:nvPr/>
        </p:nvSpPr>
        <p:spPr>
          <a:xfrm>
            <a:off x="4409440" y="6369207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cap="small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5B6CCD7-6D5B-0B4C-8060-804A69E2E9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265E7FC-DBB3-F648-AF77-0F599D2A23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544" y="216660"/>
            <a:ext cx="5378912" cy="380265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4750CC7-4C1B-F245-AC56-163ABC5E60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E13555C-B3E7-2248-85F9-D9C625BD6E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544" y="216660"/>
            <a:ext cx="5378912" cy="3802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246924"/>
      </p:ext>
    </p:extLst>
  </p:cSld>
  <p:clrMapOvr>
    <a:masterClrMapping/>
  </p:clrMapOvr>
  <p:hf hdr="0" ft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40725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Exercis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A22DB-FEE8-2E4A-8B65-7798D0AB4A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474792"/>
            <a:ext cx="10515600" cy="73713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URL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9D7E88B-573E-3C44-ABF1-1BB6D8E1B0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425817-4A14-AE4C-935C-34251C0CF1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322AAE-88F2-094B-BD24-7A4E24AB3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604A511-71A5-2540-97AC-AD30E2BB60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84111EF-7787-2847-9FA8-9EDB5CCB9E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544" y="216660"/>
            <a:ext cx="5378912" cy="3802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305240"/>
      </p:ext>
    </p:extLst>
  </p:cSld>
  <p:clrMapOvr>
    <a:masterClrMapping/>
  </p:clrMapOvr>
  <p:hf hdr="0" ft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694902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 sz="3400" b="0" i="0" baseline="0">
                <a:solidFill>
                  <a:srgbClr val="464646"/>
                </a:solidFill>
                <a:latin typeface="Karla" charset="0"/>
                <a:ea typeface="Karla" charset="0"/>
                <a:cs typeface="Karla" charset="0"/>
              </a:defRPr>
            </a:lvl1pPr>
          </a:lstStyle>
          <a:p>
            <a:r>
              <a:rPr lang="en-US"/>
              <a:t>Lecture #: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082800" y="2958528"/>
            <a:ext cx="8026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 Protopapas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14EA3DB-0FD3-C649-91D8-2BC2AC8FAC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067268"/>
            <a:ext cx="333532" cy="333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523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9958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E7391A5-B81A-3443-838C-E3FE0C0C73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086AC755-54D8-5E45-83BC-0BBE2B50E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70320"/>
            <a:ext cx="2844800" cy="365125"/>
          </a:xfrm>
        </p:spPr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434FD17A-79DB-574C-B389-DE60ACF3BBDD}"/>
              </a:ext>
            </a:extLst>
          </p:cNvPr>
          <p:cNvSpPr txBox="1">
            <a:spLocks/>
          </p:cNvSpPr>
          <p:nvPr/>
        </p:nvSpPr>
        <p:spPr>
          <a:xfrm>
            <a:off x="4409440" y="6369207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cap="small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943581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>
                <a:solidFill>
                  <a:srgbClr val="46464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789856"/>
            <a:ext cx="12192000" cy="0"/>
          </a:xfrm>
          <a:prstGeom prst="line">
            <a:avLst/>
          </a:prstGeom>
          <a:ln w="9525" cmpd="sng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732289" y="6400800"/>
            <a:ext cx="8547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</a:p>
        </p:txBody>
      </p:sp>
    </p:spTree>
    <p:extLst>
      <p:ext uri="{BB962C8B-B14F-4D97-AF65-F5344CB8AC3E}">
        <p14:creationId xmlns:p14="http://schemas.microsoft.com/office/powerpoint/2010/main" val="259533648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ly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2951" y="357487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386A05C-649E-2244-A07E-217F80DC27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067268"/>
            <a:ext cx="333532" cy="333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77702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82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6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4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2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09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27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4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6EF7A78-3924-3D45-A228-55538ED72E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879187"/>
      </p:ext>
    </p:extLst>
  </p:cSld>
  <p:clrMapOvr>
    <a:masterClrMapping/>
  </p:clrMapOvr>
  <p:hf hdr="0" ftr="0" dt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F1886CA-2C40-4347-96E6-E6B738FFF7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5058" y="6153741"/>
            <a:ext cx="475488" cy="475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53896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4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4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1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0" y="1535114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4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1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0" y="2174875"/>
            <a:ext cx="5389033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7FD25FB-420E-6F4A-8491-BD24C4A25C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7D7EF9F-B7EA-F540-BEAD-781E378BC5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5058" y="6153741"/>
            <a:ext cx="475488" cy="47548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6F90229-91FB-224F-9B17-7818FCFA5D84}"/>
              </a:ext>
            </a:extLst>
          </p:cNvPr>
          <p:cNvSpPr txBox="1"/>
          <p:nvPr/>
        </p:nvSpPr>
        <p:spPr>
          <a:xfrm>
            <a:off x="10363746" y="6111765"/>
            <a:ext cx="1013419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25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825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825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825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2084832"/>
      </p:ext>
    </p:extLst>
  </p:cSld>
  <p:clrMapOvr>
    <a:masterClrMapping/>
  </p:clrMapOvr>
  <p:hf hdr="0" ftr="0" dt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9958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57B0AB-1A09-5B4C-B7E2-2FC4039F979D}"/>
              </a:ext>
            </a:extLst>
          </p:cNvPr>
          <p:cNvSpPr txBox="1"/>
          <p:nvPr/>
        </p:nvSpPr>
        <p:spPr>
          <a:xfrm>
            <a:off x="5732289" y="6400800"/>
            <a:ext cx="8547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</a:p>
        </p:txBody>
      </p:sp>
    </p:spTree>
    <p:extLst>
      <p:ext uri="{BB962C8B-B14F-4D97-AF65-F5344CB8AC3E}">
        <p14:creationId xmlns:p14="http://schemas.microsoft.com/office/powerpoint/2010/main" val="105022083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59F370-B1EC-B74C-BF6C-648E2C248868}"/>
              </a:ext>
            </a:extLst>
          </p:cNvPr>
          <p:cNvSpPr txBox="1"/>
          <p:nvPr/>
        </p:nvSpPr>
        <p:spPr>
          <a:xfrm>
            <a:off x="5732289" y="6400800"/>
            <a:ext cx="8547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</a:p>
        </p:txBody>
      </p:sp>
    </p:spTree>
    <p:extLst>
      <p:ext uri="{BB962C8B-B14F-4D97-AF65-F5344CB8AC3E}">
        <p14:creationId xmlns:p14="http://schemas.microsoft.com/office/powerpoint/2010/main" val="202866152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xercis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A22DB-FEE8-2E4A-8B65-7798D0AB4A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4919" y="406889"/>
            <a:ext cx="10515600" cy="73713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URL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9D7E88B-573E-3C44-ABF1-1BB6D8E1B0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425817-4A14-AE4C-935C-34251C0CF1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322AAE-88F2-094B-BD24-7A4E24AB3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604A511-71A5-2540-97AC-AD30E2BB60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84111EF-7787-2847-9FA8-9EDB5CCB9E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9004" y="315816"/>
            <a:ext cx="2343030" cy="1656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08122"/>
      </p:ext>
    </p:extLst>
  </p:cSld>
  <p:clrMapOvr>
    <a:masterClrMapping/>
  </p:clrMapOvr>
  <p:hf hdr="0" ftr="0" dt="0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1"/>
            <a:ext cx="4011084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82" indent="0">
              <a:buNone/>
              <a:defRPr sz="1200"/>
            </a:lvl2pPr>
            <a:lvl3pPr marL="914364" indent="0">
              <a:buNone/>
              <a:defRPr sz="1000"/>
            </a:lvl3pPr>
            <a:lvl4pPr marL="1371545" indent="0">
              <a:buNone/>
              <a:defRPr sz="900"/>
            </a:lvl4pPr>
            <a:lvl5pPr marL="1828727" indent="0">
              <a:buNone/>
              <a:defRPr sz="900"/>
            </a:lvl5pPr>
            <a:lvl6pPr marL="2285909" indent="0">
              <a:buNone/>
              <a:defRPr sz="900"/>
            </a:lvl6pPr>
            <a:lvl7pPr marL="2743091" indent="0">
              <a:buNone/>
              <a:defRPr sz="900"/>
            </a:lvl7pPr>
            <a:lvl8pPr marL="3200272" indent="0">
              <a:buNone/>
              <a:defRPr sz="900"/>
            </a:lvl8pPr>
            <a:lvl9pPr marL="3657454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EB6FDF4-4B06-1341-B7D6-654C015213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420624"/>
      </p:ext>
    </p:extLst>
  </p:cSld>
  <p:clrMapOvr>
    <a:masterClrMapping/>
  </p:clrMapOvr>
  <p:hf hdr="0" ftr="0" dt="0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182" indent="0">
              <a:buNone/>
              <a:defRPr sz="2800"/>
            </a:lvl2pPr>
            <a:lvl3pPr marL="914364" indent="0">
              <a:buNone/>
              <a:defRPr sz="2400"/>
            </a:lvl3pPr>
            <a:lvl4pPr marL="1371545" indent="0">
              <a:buNone/>
              <a:defRPr sz="2000"/>
            </a:lvl4pPr>
            <a:lvl5pPr marL="1828727" indent="0">
              <a:buNone/>
              <a:defRPr sz="2000"/>
            </a:lvl5pPr>
            <a:lvl6pPr marL="2285909" indent="0">
              <a:buNone/>
              <a:defRPr sz="2000"/>
            </a:lvl6pPr>
            <a:lvl7pPr marL="2743091" indent="0">
              <a:buNone/>
              <a:defRPr sz="2000"/>
            </a:lvl7pPr>
            <a:lvl8pPr marL="3200272" indent="0">
              <a:buNone/>
              <a:defRPr sz="2000"/>
            </a:lvl8pPr>
            <a:lvl9pPr marL="3657454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82" indent="0">
              <a:buNone/>
              <a:defRPr sz="1200"/>
            </a:lvl2pPr>
            <a:lvl3pPr marL="914364" indent="0">
              <a:buNone/>
              <a:defRPr sz="1000"/>
            </a:lvl3pPr>
            <a:lvl4pPr marL="1371545" indent="0">
              <a:buNone/>
              <a:defRPr sz="900"/>
            </a:lvl4pPr>
            <a:lvl5pPr marL="1828727" indent="0">
              <a:buNone/>
              <a:defRPr sz="900"/>
            </a:lvl5pPr>
            <a:lvl6pPr marL="2285909" indent="0">
              <a:buNone/>
              <a:defRPr sz="900"/>
            </a:lvl6pPr>
            <a:lvl7pPr marL="2743091" indent="0">
              <a:buNone/>
              <a:defRPr sz="900"/>
            </a:lvl7pPr>
            <a:lvl8pPr marL="3200272" indent="0">
              <a:buNone/>
              <a:defRPr sz="900"/>
            </a:lvl8pPr>
            <a:lvl9pPr marL="3657454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9B2B2BD-8391-1547-83AF-015D75FAAC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144937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0AEBEDE8-EC37-D54C-8DC0-5D304A1415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72CA07E4-5DEA-5949-BDA3-FDAFB2022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70320"/>
            <a:ext cx="2844800" cy="365125"/>
          </a:xfrm>
        </p:spPr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27BAE784-B8C4-954F-97F8-182EE67D86AC}"/>
              </a:ext>
            </a:extLst>
          </p:cNvPr>
          <p:cNvSpPr txBox="1">
            <a:spLocks/>
          </p:cNvSpPr>
          <p:nvPr/>
        </p:nvSpPr>
        <p:spPr>
          <a:xfrm>
            <a:off x="4409440" y="6369207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cap="small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133970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596482"/>
            <a:ext cx="10972800" cy="211114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56D979F-0224-9247-A3E1-FFC5ACAD36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699145"/>
      </p:ext>
    </p:extLst>
  </p:cSld>
  <p:clrMapOvr>
    <a:masterClrMapping/>
  </p:clrMapOvr>
  <p:hf hdr="0" ftr="0" dt="0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225748E-ACFD-A94E-AF35-8E92A30995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587045"/>
      </p:ext>
    </p:extLst>
  </p:cSld>
  <p:clrMapOvr>
    <a:masterClrMapping/>
  </p:clrMapOvr>
  <p:hf hdr="0" ftr="0" dt="0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6">
            <a:extLst>
              <a:ext uri="{FF2B5EF4-FFF2-40B4-BE49-F238E27FC236}">
                <a16:creationId xmlns:a16="http://schemas.microsoft.com/office/drawing/2014/main" id="{80BFCA94-9B58-F648-A8AF-A67DB9158C2C}"/>
              </a:ext>
            </a:extLst>
          </p:cNvPr>
          <p:cNvSpPr txBox="1"/>
          <p:nvPr userDrawn="1"/>
        </p:nvSpPr>
        <p:spPr>
          <a:xfrm>
            <a:off x="2128519" y="2958527"/>
            <a:ext cx="7934962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2400">
                <a:solidFill>
                  <a:srgbClr val="404040"/>
                </a:solidFill>
                <a:latin typeface="Karla"/>
                <a:ea typeface="Karla"/>
                <a:cs typeface="Karla"/>
                <a:sym typeface="Karla"/>
              </a:defRPr>
            </a:lvl1pPr>
          </a:lstStyle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Karla" charset="0"/>
                <a:ea typeface="Karla" charset="0"/>
                <a:cs typeface="Karla" charset="0"/>
              </a:rPr>
              <a:t>CS109B Data Science 2</a:t>
            </a:r>
            <a:endParaRPr lang="en-US" dirty="0"/>
          </a:p>
          <a:p>
            <a:r>
              <a:rPr dirty="0" err="1"/>
              <a:t>Pavlos</a:t>
            </a:r>
            <a:r>
              <a:rPr dirty="0"/>
              <a:t> </a:t>
            </a:r>
            <a:r>
              <a:rPr dirty="0" err="1"/>
              <a:t>Protopapas</a:t>
            </a:r>
            <a:r>
              <a:rPr lang="en-US" dirty="0"/>
              <a:t>,</a:t>
            </a:r>
            <a:r>
              <a:rPr 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Mark Glickman</a:t>
            </a:r>
            <a:endParaRPr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B07D425-58DF-6B47-A750-49EBBBBF188A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4475134" y="4428549"/>
            <a:ext cx="3154320" cy="1764795"/>
            <a:chOff x="3383860" y="4092499"/>
            <a:chExt cx="1774304" cy="1102997"/>
          </a:xfrm>
        </p:grpSpPr>
        <p:pic>
          <p:nvPicPr>
            <p:cNvPr id="14" name="Picture 13" descr="iacs.png">
              <a:extLst>
                <a:ext uri="{FF2B5EF4-FFF2-40B4-BE49-F238E27FC236}">
                  <a16:creationId xmlns:a16="http://schemas.microsoft.com/office/drawing/2014/main" id="{FB5816AC-80B3-F041-94EC-D4DDF62185A4}"/>
                </a:ext>
              </a:extLst>
            </p:cNvPr>
            <p:cNvPicPr>
              <a:picLocks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3860" y="4092501"/>
              <a:ext cx="874886" cy="1102995"/>
            </a:xfrm>
            <a:prstGeom prst="rect">
              <a:avLst/>
            </a:prstGeom>
          </p:spPr>
        </p:pic>
        <p:pic>
          <p:nvPicPr>
            <p:cNvPr id="15" name="Picture 14" descr="harvard.png">
              <a:extLst>
                <a:ext uri="{FF2B5EF4-FFF2-40B4-BE49-F238E27FC236}">
                  <a16:creationId xmlns:a16="http://schemas.microsoft.com/office/drawing/2014/main" id="{F9EDC1BC-2340-E246-BE3D-C5065AB48656}"/>
                </a:ext>
              </a:extLst>
            </p:cNvPr>
            <p:cNvPicPr>
              <a:picLocks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3769" y="4092499"/>
              <a:ext cx="874395" cy="11029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180726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Exercis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A22DB-FEE8-2E4A-8B65-7798D0AB4A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474792"/>
            <a:ext cx="10515600" cy="73713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URL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322AAE-88F2-094B-BD24-7A4E24AB3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604A511-71A5-2540-97AC-AD30E2BB60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84111EF-7787-2847-9FA8-9EDB5CCB9E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544" y="216660"/>
            <a:ext cx="5378912" cy="3802651"/>
          </a:xfrm>
          <a:prstGeom prst="rect">
            <a:avLst/>
          </a:prstGeom>
        </p:spPr>
      </p:pic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710251E8-8D29-1449-B7AE-6F55F63889A5}"/>
              </a:ext>
            </a:extLst>
          </p:cNvPr>
          <p:cNvSpPr txBox="1">
            <a:spLocks/>
          </p:cNvSpPr>
          <p:nvPr/>
        </p:nvSpPr>
        <p:spPr>
          <a:xfrm>
            <a:off x="4409440" y="6369207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cap="small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5B6CCD7-6D5B-0B4C-8060-804A69E2E9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265E7FC-DBB3-F648-AF77-0F599D2A23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544" y="216660"/>
            <a:ext cx="5378912" cy="380265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4750CC7-4C1B-F245-AC56-163ABC5E60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E13555C-B3E7-2248-85F9-D9C625BD6E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544" y="216660"/>
            <a:ext cx="5378912" cy="3802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741870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1092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Exercis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A22DB-FEE8-2E4A-8B65-7798D0AB4A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474792"/>
            <a:ext cx="10515600" cy="73713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URL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9D7E88B-573E-3C44-ABF1-1BB6D8E1B0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425817-4A14-AE4C-935C-34251C0CF1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322AAE-88F2-094B-BD24-7A4E24AB3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604A511-71A5-2540-97AC-AD30E2BB60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84111EF-7787-2847-9FA8-9EDB5CCB9E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544" y="216660"/>
            <a:ext cx="5378912" cy="3802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991842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694902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 sz="3400" b="0" i="0" baseline="0">
                <a:solidFill>
                  <a:srgbClr val="464646"/>
                </a:solidFill>
                <a:latin typeface="Karla" charset="0"/>
                <a:ea typeface="Karla" charset="0"/>
                <a:cs typeface="Karla" charset="0"/>
              </a:defRPr>
            </a:lvl1pPr>
          </a:lstStyle>
          <a:p>
            <a:r>
              <a:rPr lang="en-US"/>
              <a:t>Lecture #: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082800" y="2958528"/>
            <a:ext cx="8026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Karla" charset="0"/>
                <a:ea typeface="Karla" charset="0"/>
                <a:cs typeface="Karla" charset="0"/>
              </a:rPr>
              <a:t>CS109A Introduction to Data Science</a:t>
            </a:r>
            <a:endParaRPr lang="en-US" sz="2400" b="0" i="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pPr algn="ctr"/>
            <a:r>
              <a:rPr 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 Protopapas,</a:t>
            </a:r>
            <a:r>
              <a:rPr lang="en-US" sz="2400" b="0" i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Kevin Rader and Chris Tanner</a:t>
            </a:r>
          </a:p>
        </p:txBody>
      </p:sp>
      <p:grpSp>
        <p:nvGrpSpPr>
          <p:cNvPr id="12" name="Group 11"/>
          <p:cNvGrpSpPr>
            <a:grpSpLocks noChangeAspect="1"/>
          </p:cNvGrpSpPr>
          <p:nvPr/>
        </p:nvGrpSpPr>
        <p:grpSpPr>
          <a:xfrm>
            <a:off x="4475134" y="4428549"/>
            <a:ext cx="3154320" cy="1764795"/>
            <a:chOff x="3383860" y="4092499"/>
            <a:chExt cx="1774304" cy="1102997"/>
          </a:xfrm>
        </p:grpSpPr>
        <p:pic>
          <p:nvPicPr>
            <p:cNvPr id="13" name="Picture 12" descr="iacs.png"/>
            <p:cNvPicPr>
              <a:picLocks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3860" y="4092501"/>
              <a:ext cx="874886" cy="1102995"/>
            </a:xfrm>
            <a:prstGeom prst="rect">
              <a:avLst/>
            </a:prstGeom>
          </p:spPr>
        </p:pic>
        <p:pic>
          <p:nvPicPr>
            <p:cNvPr id="14" name="Picture 13" descr="harvard.png"/>
            <p:cNvPicPr>
              <a:picLocks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3769" y="4092499"/>
              <a:ext cx="874395" cy="11029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472962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13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12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1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3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Relationship Id="rId14" Type="http://schemas.openxmlformats.org/officeDocument/2006/relationships/slideLayout" Target="../slideLayouts/slideLayout2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6.xml"/><Relationship Id="rId9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3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7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4.xml"/><Relationship Id="rId9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51.xml"/><Relationship Id="rId3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50.xml"/><Relationship Id="rId2" Type="http://schemas.openxmlformats.org/officeDocument/2006/relationships/slideLayout" Target="../slideLayouts/slideLayout40.xml"/><Relationship Id="rId1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9.xml"/><Relationship Id="rId5" Type="http://schemas.openxmlformats.org/officeDocument/2006/relationships/slideLayout" Target="../slideLayouts/slideLayout43.xml"/><Relationship Id="rId15" Type="http://schemas.openxmlformats.org/officeDocument/2006/relationships/theme" Target="../theme/theme5.xml"/><Relationship Id="rId10" Type="http://schemas.openxmlformats.org/officeDocument/2006/relationships/slideLayout" Target="../slideLayouts/slideLayout48.xml"/><Relationship Id="rId4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5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134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3" r:id="rId1"/>
    <p:sldLayoutId id="2147483754" r:id="rId2"/>
    <p:sldLayoutId id="2147483755" r:id="rId3"/>
    <p:sldLayoutId id="2147483756" r:id="rId4"/>
    <p:sldLayoutId id="2147483757" r:id="rId5"/>
    <p:sldLayoutId id="2147483758" r:id="rId6"/>
    <p:sldLayoutId id="2147483759" r:id="rId7"/>
    <p:sldLayoutId id="2147483760" r:id="rId8"/>
  </p:sldLayoutIdLst>
  <p:hf hdr="0" ftr="0" dt="0"/>
  <p:txStyles>
    <p:titleStyle>
      <a:lvl1pPr algn="ctr" defTabSz="457182" rtl="0" eaLnBrk="1" latinLnBrk="0" hangingPunct="1">
        <a:spcBef>
          <a:spcPct val="0"/>
        </a:spcBef>
        <a:buNone/>
        <a:defRPr sz="3200" kern="1200" baseline="0">
          <a:solidFill>
            <a:schemeClr val="tx1"/>
          </a:solidFill>
          <a:latin typeface="Karla"/>
          <a:ea typeface="+mj-ea"/>
          <a:cs typeface="Karla"/>
        </a:defRPr>
      </a:lvl1pPr>
    </p:titleStyle>
    <p:bodyStyle>
      <a:lvl1pPr marL="342887" indent="-342887" algn="l" defTabSz="457182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20" indent="-285738" algn="l" defTabSz="457182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54" indent="-228590" algn="l" defTabSz="457182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36" indent="-228590" algn="l" defTabSz="457182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17" indent="-228590" algn="l" defTabSz="457182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99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4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1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1970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  <p:sldLayoutId id="2147483763" r:id="rId2"/>
    <p:sldLayoutId id="2147483764" r:id="rId3"/>
    <p:sldLayoutId id="2147483765" r:id="rId4"/>
    <p:sldLayoutId id="2147483766" r:id="rId5"/>
    <p:sldLayoutId id="2147483767" r:id="rId6"/>
    <p:sldLayoutId id="2147483768" r:id="rId7"/>
    <p:sldLayoutId id="2147483769" r:id="rId8"/>
    <p:sldLayoutId id="2147483770" r:id="rId9"/>
    <p:sldLayoutId id="2147483771" r:id="rId10"/>
    <p:sldLayoutId id="2147483772" r:id="rId11"/>
    <p:sldLayoutId id="2147483773" r:id="rId12"/>
    <p:sldLayoutId id="2147483774" r:id="rId13"/>
    <p:sldLayoutId id="2147483775" r:id="rId14"/>
  </p:sldLayoutIdLst>
  <p:hf hdr="0" ftr="0" dt="0"/>
  <p:txStyles>
    <p:titleStyle>
      <a:lvl1pPr algn="ctr" defTabSz="457182" rtl="0" eaLnBrk="1" latinLnBrk="0" hangingPunct="1">
        <a:spcBef>
          <a:spcPct val="0"/>
        </a:spcBef>
        <a:buNone/>
        <a:defRPr sz="3200" kern="1200" baseline="0">
          <a:solidFill>
            <a:schemeClr val="tx1"/>
          </a:solidFill>
          <a:latin typeface="Karla"/>
          <a:ea typeface="+mj-ea"/>
          <a:cs typeface="Karla"/>
        </a:defRPr>
      </a:lvl1pPr>
    </p:titleStyle>
    <p:bodyStyle>
      <a:lvl1pPr marL="342887" indent="-342887" algn="l" defTabSz="457182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20" indent="-285738" algn="l" defTabSz="457182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54" indent="-228590" algn="l" defTabSz="457182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36" indent="-228590" algn="l" defTabSz="457182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17" indent="-228590" algn="l" defTabSz="457182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99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4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1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0880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7" r:id="rId1"/>
    <p:sldLayoutId id="2147483778" r:id="rId2"/>
    <p:sldLayoutId id="2147483779" r:id="rId3"/>
    <p:sldLayoutId id="2147483780" r:id="rId4"/>
    <p:sldLayoutId id="2147483781" r:id="rId5"/>
    <p:sldLayoutId id="2147483782" r:id="rId6"/>
    <p:sldLayoutId id="2147483783" r:id="rId7"/>
    <p:sldLayoutId id="2147483784" r:id="rId8"/>
  </p:sldLayoutIdLst>
  <p:hf hdr="0" ftr="0" dt="0"/>
  <p:txStyles>
    <p:titleStyle>
      <a:lvl1pPr algn="ctr" defTabSz="457182" rtl="0" eaLnBrk="1" latinLnBrk="0" hangingPunct="1">
        <a:spcBef>
          <a:spcPct val="0"/>
        </a:spcBef>
        <a:buNone/>
        <a:defRPr sz="3200" kern="1200" baseline="0">
          <a:solidFill>
            <a:schemeClr val="tx1"/>
          </a:solidFill>
          <a:latin typeface="Karla"/>
          <a:ea typeface="+mj-ea"/>
          <a:cs typeface="Karla"/>
        </a:defRPr>
      </a:lvl1pPr>
    </p:titleStyle>
    <p:bodyStyle>
      <a:lvl1pPr marL="342887" indent="-342887" algn="l" defTabSz="457182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20" indent="-285738" algn="l" defTabSz="457182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54" indent="-228590" algn="l" defTabSz="457182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36" indent="-228590" algn="l" defTabSz="457182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17" indent="-228590" algn="l" defTabSz="457182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99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4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1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4722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6" r:id="rId1"/>
    <p:sldLayoutId id="2147483787" r:id="rId2"/>
    <p:sldLayoutId id="2147483788" r:id="rId3"/>
    <p:sldLayoutId id="2147483789" r:id="rId4"/>
    <p:sldLayoutId id="2147483790" r:id="rId5"/>
    <p:sldLayoutId id="2147483791" r:id="rId6"/>
    <p:sldLayoutId id="2147483792" r:id="rId7"/>
    <p:sldLayoutId id="2147483793" r:id="rId8"/>
  </p:sldLayoutIdLst>
  <p:hf hdr="0" ftr="0" dt="0"/>
  <p:txStyles>
    <p:titleStyle>
      <a:lvl1pPr algn="ctr" defTabSz="457182" rtl="0" eaLnBrk="1" latinLnBrk="0" hangingPunct="1">
        <a:spcBef>
          <a:spcPct val="0"/>
        </a:spcBef>
        <a:buNone/>
        <a:defRPr sz="3200" kern="1200" baseline="0">
          <a:solidFill>
            <a:schemeClr val="tx1"/>
          </a:solidFill>
          <a:latin typeface="Karla"/>
          <a:ea typeface="+mj-ea"/>
          <a:cs typeface="Karla"/>
        </a:defRPr>
      </a:lvl1pPr>
    </p:titleStyle>
    <p:bodyStyle>
      <a:lvl1pPr marL="342887" indent="-342887" algn="l" defTabSz="457182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20" indent="-285738" algn="l" defTabSz="457182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54" indent="-228590" algn="l" defTabSz="457182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36" indent="-228590" algn="l" defTabSz="457182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17" indent="-228590" algn="l" defTabSz="457182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99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4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1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8180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5" r:id="rId1"/>
    <p:sldLayoutId id="2147483796" r:id="rId2"/>
    <p:sldLayoutId id="2147483797" r:id="rId3"/>
    <p:sldLayoutId id="2147483798" r:id="rId4"/>
    <p:sldLayoutId id="2147483799" r:id="rId5"/>
    <p:sldLayoutId id="2147483800" r:id="rId6"/>
    <p:sldLayoutId id="2147483801" r:id="rId7"/>
    <p:sldLayoutId id="2147483802" r:id="rId8"/>
    <p:sldLayoutId id="2147483803" r:id="rId9"/>
    <p:sldLayoutId id="2147483804" r:id="rId10"/>
    <p:sldLayoutId id="2147483805" r:id="rId11"/>
    <p:sldLayoutId id="2147483806" r:id="rId12"/>
    <p:sldLayoutId id="2147483807" r:id="rId13"/>
    <p:sldLayoutId id="2147483808" r:id="rId14"/>
  </p:sldLayoutIdLst>
  <p:hf hdr="0" ftr="0" dt="0"/>
  <p:txStyles>
    <p:titleStyle>
      <a:lvl1pPr algn="ctr" defTabSz="457182" rtl="0" eaLnBrk="1" latinLnBrk="0" hangingPunct="1">
        <a:spcBef>
          <a:spcPct val="0"/>
        </a:spcBef>
        <a:buNone/>
        <a:defRPr sz="3200" kern="1200" baseline="0">
          <a:solidFill>
            <a:schemeClr val="tx1"/>
          </a:solidFill>
          <a:latin typeface="Karla"/>
          <a:ea typeface="+mj-ea"/>
          <a:cs typeface="Karla"/>
        </a:defRPr>
      </a:lvl1pPr>
    </p:titleStyle>
    <p:bodyStyle>
      <a:lvl1pPr marL="342887" indent="-342887" algn="l" defTabSz="457182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20" indent="-285738" algn="l" defTabSz="457182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54" indent="-228590" algn="l" defTabSz="457182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36" indent="-228590" algn="l" defTabSz="457182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17" indent="-228590" algn="l" defTabSz="457182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99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4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1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4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4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4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0.xml"/><Relationship Id="rId5" Type="http://schemas.openxmlformats.org/officeDocument/2006/relationships/image" Target="../media/image70.png"/><Relationship Id="rId4" Type="http://schemas.openxmlformats.org/officeDocument/2006/relationships/image" Target="../media/image6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80.png"/><Relationship Id="rId5" Type="http://schemas.openxmlformats.org/officeDocument/2006/relationships/image" Target="../media/image70.png"/><Relationship Id="rId4" Type="http://schemas.openxmlformats.org/officeDocument/2006/relationships/image" Target="../media/image6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110.png"/><Relationship Id="rId5" Type="http://schemas.openxmlformats.org/officeDocument/2006/relationships/image" Target="../media/image100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914400" y="1657866"/>
            <a:ext cx="10363200" cy="14700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Neural Network Regularization</a:t>
            </a:r>
            <a:br>
              <a:rPr lang="en-US" dirty="0"/>
            </a:br>
            <a:r>
              <a:rPr lang="en-US" dirty="0"/>
              <a:t>Norm Penalties and Early Stopping</a:t>
            </a:r>
          </a:p>
        </p:txBody>
      </p:sp>
    </p:spTree>
    <p:extLst>
      <p:ext uri="{BB962C8B-B14F-4D97-AF65-F5344CB8AC3E}">
        <p14:creationId xmlns:p14="http://schemas.microsoft.com/office/powerpoint/2010/main" val="32705215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8543036-56F4-0745-87B2-E44525123B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10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3F211C3-C4D5-204B-A749-BAAA1C91F4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975" y="0"/>
            <a:ext cx="5583440" cy="6858000"/>
          </a:xfrm>
          <a:prstGeom prst="rect">
            <a:avLst/>
          </a:prstGeom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8561CD1C-E264-7642-80D7-3D0F6C1FEB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902" y="960627"/>
            <a:ext cx="5583441" cy="3350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17304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0163" y="983807"/>
            <a:ext cx="10327008" cy="2111143"/>
          </a:xfrm>
        </p:spPr>
        <p:txBody>
          <a:bodyPr/>
          <a:lstStyle/>
          <a:p>
            <a:r>
              <a:rPr lang="en-US" sz="2400" b="1" dirty="0"/>
              <a:t>Regularization of NN </a:t>
            </a:r>
          </a:p>
          <a:p>
            <a:pPr lvl="1">
              <a:buFont typeface="Wingdings" charset="2"/>
              <a:buChar char="§"/>
            </a:pPr>
            <a:r>
              <a:rPr lang="en-US" sz="2200" dirty="0"/>
              <a:t>Norm Penalties</a:t>
            </a:r>
          </a:p>
          <a:p>
            <a:pPr lvl="1">
              <a:buFont typeface="Wingdings" charset="2"/>
              <a:buChar char="§"/>
            </a:pPr>
            <a:r>
              <a:rPr lang="en-US" sz="2200" b="1" dirty="0"/>
              <a:t>Early Stopping</a:t>
            </a:r>
          </a:p>
          <a:p>
            <a:pPr lvl="1">
              <a:buFont typeface="Wingdings" charset="2"/>
              <a:buChar char="§"/>
            </a:pPr>
            <a:r>
              <a:rPr lang="en-US" sz="2200" dirty="0"/>
              <a:t>Data Augmentation</a:t>
            </a:r>
          </a:p>
          <a:p>
            <a:pPr lvl="1">
              <a:buFont typeface="Wingdings" charset="2"/>
              <a:buChar char="§"/>
            </a:pPr>
            <a:r>
              <a:rPr lang="en-US" sz="2200" dirty="0"/>
              <a:t>Dropout</a:t>
            </a:r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2616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Early Stopping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12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069" y="1603296"/>
            <a:ext cx="7470099" cy="498006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79051" y="1129352"/>
            <a:ext cx="109097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Early stopping: terminate while validation set performance is better. Sometimes is worth waiting a little before stopping. This is called </a:t>
            </a:r>
            <a:r>
              <a:rPr lang="en-US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Courier" pitchFamily="2" charset="0"/>
                <a:ea typeface="Karla" charset="0"/>
                <a:cs typeface="Karla" charset="0"/>
              </a:rPr>
              <a:t>patience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. 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D123985-E570-A44C-8110-57804BF64DD2}"/>
              </a:ext>
            </a:extLst>
          </p:cNvPr>
          <p:cNvSpPr/>
          <p:nvPr/>
        </p:nvSpPr>
        <p:spPr>
          <a:xfrm>
            <a:off x="6929377" y="2320953"/>
            <a:ext cx="4913331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Karla" pitchFamily="2" charset="0"/>
              </a:rPr>
              <a:t>Patience</a:t>
            </a:r>
            <a:r>
              <a:rPr lang="en-US" sz="2000" dirty="0">
                <a:solidFill>
                  <a:srgbClr val="242729"/>
                </a:solidFill>
                <a:latin typeface="Karla" pitchFamily="2" charset="0"/>
              </a:rPr>
              <a:t> 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0"/>
              </a:rPr>
              <a:t>is defined as the number of epochs to wait before early stop if no progress on the validation set. </a:t>
            </a:r>
          </a:p>
          <a:p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Karla" pitchFamily="2" charset="0"/>
            </a:endParaRPr>
          </a:p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0"/>
              </a:rPr>
              <a:t>The patience is often set somewhere between </a:t>
            </a:r>
            <a:r>
              <a:rPr lang="en-US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Karla" pitchFamily="2" charset="0"/>
              </a:rPr>
              <a:t>10 and 100 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0"/>
              </a:rPr>
              <a:t>(10 or 20 is more common), but it really depends on the dataset and network.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8C04895-8A1C-8A44-8AA4-7DE2053191C1}"/>
              </a:ext>
            </a:extLst>
          </p:cNvPr>
          <p:cNvCxnSpPr>
            <a:cxnSpLocks/>
          </p:cNvCxnSpPr>
          <p:nvPr/>
        </p:nvCxnSpPr>
        <p:spPr>
          <a:xfrm>
            <a:off x="1859622" y="1982783"/>
            <a:ext cx="1" cy="2110546"/>
          </a:xfrm>
          <a:prstGeom prst="straightConnector1">
            <a:avLst/>
          </a:prstGeom>
          <a:ln w="349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64697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6AF7017-8FA4-AF4E-983B-C7D5E8797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13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3824F7-092F-8141-9C43-58228F1AA7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465" y="1073864"/>
            <a:ext cx="6903603" cy="4710271"/>
          </a:xfrm>
          <a:prstGeom prst="rect">
            <a:avLst/>
          </a:prstGeom>
          <a:ln w="50800">
            <a:solidFill>
              <a:schemeClr val="tx2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1479742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6AF7017-8FA4-AF4E-983B-C7D5E8797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14</a:t>
            </a:fld>
            <a:endParaRPr 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8CEEB13C-5AD1-AD49-AE5D-77696ECE7D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317" y="1812925"/>
            <a:ext cx="11859365" cy="3553177"/>
          </a:xfrm>
          <a:prstGeom prst="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54413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Early Stopping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15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8603" y="1237451"/>
            <a:ext cx="8794793" cy="4696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4389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8543036-56F4-0745-87B2-E44525123B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16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244029D-EDF6-674E-BE81-4BA6B15D9CF2}"/>
              </a:ext>
            </a:extLst>
          </p:cNvPr>
          <p:cNvSpPr/>
          <p:nvPr/>
        </p:nvSpPr>
        <p:spPr>
          <a:xfrm>
            <a:off x="686947" y="337011"/>
            <a:ext cx="479362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rgbClr val="17375E"/>
                </a:solidFill>
              </a:rPr>
              <a:t>Exercise: Model Pruning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11550F5-7FB9-1543-81E6-5B12F837155F}"/>
              </a:ext>
            </a:extLst>
          </p:cNvPr>
          <p:cNvSpPr/>
          <p:nvPr/>
        </p:nvSpPr>
        <p:spPr>
          <a:xfrm>
            <a:off x="686946" y="1490007"/>
            <a:ext cx="7199753" cy="3877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>
              <a:latin typeface="Karla" pitchFamily="2" charset="0"/>
              <a:ea typeface="Karla" pitchFamily="2" charset="0"/>
            </a:endParaRPr>
          </a:p>
          <a:p>
            <a:endParaRPr lang="en-US" dirty="0">
              <a:latin typeface="Karla" pitchFamily="2" charset="0"/>
              <a:ea typeface="Karla" pitchFamily="2" charset="0"/>
            </a:endParaRPr>
          </a:p>
          <a:p>
            <a:endParaRPr lang="en-US" dirty="0">
              <a:latin typeface="Karla" pitchFamily="2" charset="0"/>
              <a:ea typeface="Karla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Karla" pitchFamily="2" charset="0"/>
                <a:ea typeface="Karla" pitchFamily="2" charset="0"/>
              </a:rPr>
              <a:t>Build a simple neural network with 2 hidden layers </a:t>
            </a:r>
          </a:p>
          <a:p>
            <a:endParaRPr lang="en-US" sz="2400" dirty="0">
              <a:latin typeface="Karla" pitchFamily="2" charset="0"/>
              <a:ea typeface="Karla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Karla" pitchFamily="2" charset="0"/>
                <a:ea typeface="Karla" pitchFamily="2" charset="0"/>
              </a:rPr>
              <a:t>Compile the model and train it for a few epochs</a:t>
            </a:r>
          </a:p>
          <a:p>
            <a:r>
              <a:rPr lang="en-US" sz="2400" dirty="0">
                <a:latin typeface="Karla" pitchFamily="2" charset="0"/>
                <a:ea typeface="Karla" pitchFamily="2" charset="0"/>
              </a:rPr>
              <a:t>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Karla" pitchFamily="2" charset="0"/>
                <a:ea typeface="Karla" pitchFamily="2" charset="0"/>
              </a:rPr>
              <a:t>Use the helper code given to visualize the model pruning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ADBCE9D-185B-2A44-8236-967F429F86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6567" y="4066218"/>
            <a:ext cx="4425433" cy="2655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2E8564E-3147-7A48-B499-D018DDEA189B}"/>
              </a:ext>
            </a:extLst>
          </p:cNvPr>
          <p:cNvSpPr/>
          <p:nvPr/>
        </p:nvSpPr>
        <p:spPr>
          <a:xfrm>
            <a:off x="686946" y="1118062"/>
            <a:ext cx="789434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Karla" pitchFamily="2" charset="0"/>
                <a:ea typeface="Karla" pitchFamily="2" charset="0"/>
              </a:rPr>
              <a:t>The goal of this exercise is to perform model pruning using L1 regularization </a:t>
            </a:r>
          </a:p>
        </p:txBody>
      </p:sp>
    </p:spTree>
    <p:extLst>
      <p:ext uri="{BB962C8B-B14F-4D97-AF65-F5344CB8AC3E}">
        <p14:creationId xmlns:p14="http://schemas.microsoft.com/office/powerpoint/2010/main" val="15692305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8543036-56F4-0745-87B2-E44525123B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17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244029D-EDF6-674E-BE81-4BA6B15D9CF2}"/>
              </a:ext>
            </a:extLst>
          </p:cNvPr>
          <p:cNvSpPr/>
          <p:nvPr/>
        </p:nvSpPr>
        <p:spPr>
          <a:xfrm>
            <a:off x="686947" y="337011"/>
            <a:ext cx="455823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rgbClr val="17375E"/>
                </a:solidFill>
              </a:rPr>
              <a:t>Exercise: Early stopping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11550F5-7FB9-1543-81E6-5B12F837155F}"/>
              </a:ext>
            </a:extLst>
          </p:cNvPr>
          <p:cNvSpPr/>
          <p:nvPr/>
        </p:nvSpPr>
        <p:spPr>
          <a:xfrm>
            <a:off x="686946" y="1348894"/>
            <a:ext cx="7199753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>
              <a:latin typeface="Karla" pitchFamily="2" charset="0"/>
              <a:ea typeface="Karla" pitchFamily="2" charset="0"/>
            </a:endParaRPr>
          </a:p>
          <a:p>
            <a:endParaRPr lang="en-US" dirty="0">
              <a:latin typeface="Karla" pitchFamily="2" charset="0"/>
              <a:ea typeface="Karla" pitchFamily="2" charset="0"/>
            </a:endParaRPr>
          </a:p>
          <a:p>
            <a:endParaRPr lang="en-US" dirty="0">
              <a:latin typeface="Karla" pitchFamily="2" charset="0"/>
              <a:ea typeface="Karla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Karla" pitchFamily="2" charset="0"/>
                <a:ea typeface="Karla" pitchFamily="2" charset="0"/>
              </a:rPr>
              <a:t>Build a neural network with 5 hidden layers and 100 neurons each</a:t>
            </a:r>
          </a:p>
          <a:p>
            <a:endParaRPr lang="en-US" sz="2400" dirty="0">
              <a:latin typeface="Karla" pitchFamily="2" charset="0"/>
              <a:ea typeface="Karla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Karla" pitchFamily="2" charset="0"/>
                <a:ea typeface="Karla" pitchFamily="2" charset="0"/>
              </a:rPr>
              <a:t>Use the 'early stopping' callback in model training</a:t>
            </a:r>
          </a:p>
          <a:p>
            <a:r>
              <a:rPr lang="en-US" sz="2400" dirty="0">
                <a:latin typeface="Karla" pitchFamily="2" charset="0"/>
                <a:ea typeface="Karla" pitchFamily="2" charset="0"/>
              </a:rPr>
              <a:t>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Karla" pitchFamily="2" charset="0"/>
                <a:ea typeface="Karla" pitchFamily="2" charset="0"/>
              </a:rPr>
              <a:t>Compare the test MSE of the unregularized model with the model trained with early stopping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2E8564E-3147-7A48-B499-D018DDEA189B}"/>
              </a:ext>
            </a:extLst>
          </p:cNvPr>
          <p:cNvSpPr/>
          <p:nvPr/>
        </p:nvSpPr>
        <p:spPr>
          <a:xfrm>
            <a:off x="686946" y="1118062"/>
            <a:ext cx="789434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Karla" pitchFamily="2" charset="0"/>
                <a:ea typeface="Karla" pitchFamily="2" charset="0"/>
              </a:rPr>
              <a:t>The goal of this exercise is to perform early stopping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BA11DEA1-8374-F548-934C-36E40A3E7C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1662" y="5200003"/>
            <a:ext cx="5193108" cy="1555904"/>
          </a:xfrm>
          <a:prstGeom prst="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87210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FC24801-44D1-7444-A941-4E4DB53FF4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2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3F018C0-E336-654E-A05C-FB94CAA4D8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5280"/>
            <a:ext cx="12192000" cy="6187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9597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0163" y="983807"/>
            <a:ext cx="10327008" cy="2111143"/>
          </a:xfrm>
        </p:spPr>
        <p:txBody>
          <a:bodyPr/>
          <a:lstStyle/>
          <a:p>
            <a:r>
              <a:rPr lang="en-US" sz="2400" b="1" dirty="0"/>
              <a:t>Regularization of NN </a:t>
            </a:r>
          </a:p>
          <a:p>
            <a:pPr lvl="1">
              <a:buFont typeface="Wingdings" charset="2"/>
              <a:buChar char="§"/>
            </a:pPr>
            <a:r>
              <a:rPr lang="en-US" sz="2200" dirty="0"/>
              <a:t>Norm Penalties</a:t>
            </a:r>
          </a:p>
          <a:p>
            <a:pPr lvl="1">
              <a:buFont typeface="Wingdings" charset="2"/>
              <a:buChar char="§"/>
            </a:pPr>
            <a:r>
              <a:rPr lang="en-US" sz="2200" dirty="0"/>
              <a:t>Early Stopping</a:t>
            </a:r>
          </a:p>
          <a:p>
            <a:pPr lvl="1">
              <a:buFont typeface="Wingdings" charset="2"/>
              <a:buChar char="§"/>
            </a:pPr>
            <a:r>
              <a:rPr lang="en-US" sz="2200" dirty="0"/>
              <a:t>Data Augmentation</a:t>
            </a:r>
          </a:p>
          <a:p>
            <a:pPr lvl="1">
              <a:buFont typeface="Wingdings" charset="2"/>
              <a:buChar char="§"/>
            </a:pPr>
            <a:r>
              <a:rPr lang="en-US" sz="2200" dirty="0"/>
              <a:t>Dropout</a:t>
            </a:r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7769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6835" y="2661724"/>
            <a:ext cx="10972800" cy="767276"/>
          </a:xfrm>
        </p:spPr>
        <p:txBody>
          <a:bodyPr/>
          <a:lstStyle/>
          <a:p>
            <a:r>
              <a:rPr lang="en-US" sz="3200" dirty="0"/>
              <a:t>Regularization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4</a:t>
            </a:fld>
            <a:endParaRPr lang="en-US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700790" y="3922088"/>
            <a:ext cx="10790419" cy="1143000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457182" rtl="0" eaLnBrk="1" latinLnBrk="0" hangingPunct="1">
              <a:spcBef>
                <a:spcPct val="0"/>
              </a:spcBef>
              <a:buNone/>
              <a:defRPr sz="3600" kern="1200" baseline="0">
                <a:solidFill>
                  <a:schemeClr val="tx1"/>
                </a:solidFill>
                <a:latin typeface="Karla"/>
                <a:ea typeface="+mj-ea"/>
                <a:cs typeface="Karla"/>
              </a:defRPr>
            </a:lvl1pPr>
          </a:lstStyle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Regularization is any modification we make to a learning algorithm that is intended to </a:t>
            </a:r>
            <a:r>
              <a:rPr lang="en-US" sz="2400" b="1" dirty="0">
                <a:solidFill>
                  <a:schemeClr val="accent1"/>
                </a:solidFill>
              </a:rPr>
              <a:t>reduce its generalization error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but not its training error.</a:t>
            </a:r>
          </a:p>
        </p:txBody>
      </p:sp>
    </p:spTree>
    <p:extLst>
      <p:ext uri="{BB962C8B-B14F-4D97-AF65-F5344CB8AC3E}">
        <p14:creationId xmlns:p14="http://schemas.microsoft.com/office/powerpoint/2010/main" val="16164335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0163" y="983807"/>
            <a:ext cx="10327008" cy="2111143"/>
          </a:xfrm>
        </p:spPr>
        <p:txBody>
          <a:bodyPr/>
          <a:lstStyle/>
          <a:p>
            <a:r>
              <a:rPr lang="en-US" sz="2400" b="1" dirty="0"/>
              <a:t>Regularization of NN </a:t>
            </a:r>
          </a:p>
          <a:p>
            <a:pPr lvl="1">
              <a:buFont typeface="Wingdings" charset="2"/>
              <a:buChar char="§"/>
            </a:pPr>
            <a:r>
              <a:rPr lang="en-US" sz="2200" b="1" dirty="0"/>
              <a:t>Norm Penalties</a:t>
            </a:r>
          </a:p>
          <a:p>
            <a:pPr lvl="1">
              <a:buFont typeface="Wingdings" charset="2"/>
              <a:buChar char="§"/>
            </a:pPr>
            <a:r>
              <a:rPr lang="en-US" sz="2200" dirty="0"/>
              <a:t>Early Stopping</a:t>
            </a:r>
          </a:p>
          <a:p>
            <a:pPr lvl="1">
              <a:buFont typeface="Wingdings" charset="2"/>
              <a:buChar char="§"/>
            </a:pPr>
            <a:r>
              <a:rPr lang="en-US" sz="2200" dirty="0"/>
              <a:t>Data Augmentation</a:t>
            </a:r>
          </a:p>
          <a:p>
            <a:pPr lvl="1">
              <a:buFont typeface="Wingdings" charset="2"/>
              <a:buChar char="§"/>
            </a:pPr>
            <a:r>
              <a:rPr lang="en-US" sz="2200" dirty="0"/>
              <a:t>Dropout</a:t>
            </a:r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3152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Overfitting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2673454"/>
            <a:ext cx="5486400" cy="3657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49292" y="1244184"/>
            <a:ext cx="114934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Karla" charset="0"/>
                <a:ea typeface="Karla" charset="0"/>
                <a:cs typeface="Karla" charset="0"/>
              </a:rPr>
              <a:t>Fitting a deep neural network with 5 layers and 100 neurons per layer can lead to a very good prediction on the training set but poor prediction on validations set.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CF726D6-1C2C-004C-A33B-4D32028D88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2800" y="2221133"/>
            <a:ext cx="5289755" cy="4332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1537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 Penalties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idx="1"/>
              </p:nvPr>
            </p:nvSpPr>
            <p:spPr>
              <a:xfrm>
                <a:off x="695739" y="1266274"/>
                <a:ext cx="10475844" cy="4958403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We used to optimize:</a:t>
                </a:r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  <m:r>
                            <a:rPr lang="en-US" i="1">
                              <a:latin typeface="Cambria Math" charset="0"/>
                            </a:rPr>
                            <m:t>;</m:t>
                          </m:r>
                          <m:r>
                            <a:rPr lang="en-US" i="1">
                              <a:latin typeface="Cambria Math" charset="0"/>
                            </a:rPr>
                            <m:t>𝑋</m:t>
                          </m:r>
                          <m:r>
                            <a:rPr lang="en-US" i="1">
                              <a:latin typeface="Cambria Math" charset="0"/>
                            </a:rPr>
                            <m:t>, </m:t>
                          </m:r>
                          <m:r>
                            <a:rPr lang="en-US" i="1">
                              <a:latin typeface="Cambria Math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  <a:p>
                <a:pPr>
                  <a:spcAft>
                    <a:spcPts val="1200"/>
                  </a:spcAft>
                </a:pPr>
                <a:r>
                  <a:rPr lang="en-US" dirty="0"/>
                  <a:t>Change to </a:t>
                </a:r>
                <a:r>
                  <a:rPr lang="mr-IN" dirty="0"/>
                  <a:t>…</a:t>
                </a:r>
                <a:endParaRPr 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𝑅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;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𝑋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  <m:r>
                            <a:rPr lang="en-US" i="1">
                              <a:latin typeface="Cambria Math" charset="0"/>
                            </a:rPr>
                            <m:t>;</m:t>
                          </m:r>
                          <m:r>
                            <a:rPr lang="en-US" i="1">
                              <a:latin typeface="Cambria Math" charset="0"/>
                            </a:rPr>
                            <m:t>𝑋</m:t>
                          </m:r>
                          <m:r>
                            <a:rPr lang="en-US" i="1">
                              <a:latin typeface="Cambria Math" charset="0"/>
                            </a:rPr>
                            <m:t>, </m:t>
                          </m:r>
                          <m:r>
                            <a:rPr lang="en-US" i="1">
                              <a:latin typeface="Cambria Math" charset="0"/>
                            </a:rPr>
                            <m:t>𝑦</m:t>
                          </m:r>
                        </m:e>
                      </m:d>
                      <m:r>
                        <a:rPr lang="en-US" i="1">
                          <a:latin typeface="Cambria Math" charset="0"/>
                        </a:rPr>
                        <m:t>+</m:t>
                      </m:r>
                      <m:r>
                        <a:rPr lang="en-US" i="1">
                          <a:latin typeface="Cambria Math" charset="0"/>
                        </a:rPr>
                        <m:t>𝛼</m:t>
                      </m:r>
                      <m:r>
                        <m:rPr>
                          <m:sty m:val="p"/>
                        </m:rPr>
                        <a:rPr lang="en-US">
                          <a:latin typeface="Cambria Math" charset="0"/>
                        </a:rPr>
                        <m:t>Ω</m:t>
                      </m:r>
                      <m:r>
                        <a:rPr lang="en-US" i="1">
                          <a:latin typeface="Cambria Math" charset="0"/>
                        </a:rPr>
                        <m:t>(</m:t>
                      </m:r>
                      <m:r>
                        <a:rPr lang="en-US" b="0" i="1" smtClean="0">
                          <a:latin typeface="Cambria Math" charset="0"/>
                        </a:rPr>
                        <m:t>𝑊</m:t>
                      </m:r>
                      <m:r>
                        <a:rPr lang="en-US" i="1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endParaRPr lang="en-US" sz="5400" dirty="0"/>
              </a:p>
              <a:p>
                <a:r>
                  <a:rPr lang="en-US" sz="2400" i="1" dirty="0"/>
                  <a:t>L</a:t>
                </a:r>
                <a:r>
                  <a:rPr lang="en-US" sz="2400" baseline="-25000" dirty="0"/>
                  <a:t>2</a:t>
                </a:r>
                <a:r>
                  <a:rPr lang="en-US" sz="2400" dirty="0"/>
                  <a:t> regularization:</a:t>
                </a:r>
              </a:p>
              <a:p>
                <a:pPr lvl="1"/>
                <a:r>
                  <a:rPr lang="en-US" sz="1800" dirty="0"/>
                  <a:t>Weights decay</a:t>
                </a:r>
              </a:p>
              <a:p>
                <a:r>
                  <a:rPr lang="en-US" sz="2400" i="1" dirty="0"/>
                  <a:t>L</a:t>
                </a:r>
                <a:r>
                  <a:rPr lang="en-US" sz="2400" baseline="-25000" dirty="0"/>
                  <a:t>1</a:t>
                </a:r>
                <a:r>
                  <a:rPr lang="en-US" sz="2400" dirty="0"/>
                  <a:t> regularization:</a:t>
                </a:r>
              </a:p>
              <a:p>
                <a:pPr lvl="1"/>
                <a:r>
                  <a:rPr lang="en-US" sz="1800" dirty="0"/>
                  <a:t>encourages </a:t>
                </a:r>
                <a:r>
                  <a:rPr lang="en-US" sz="1800" dirty="0" err="1"/>
                  <a:t>sparsity</a:t>
                </a:r>
                <a:endParaRPr lang="en-US" sz="18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95739" y="1266274"/>
                <a:ext cx="10475844" cy="4958403"/>
              </a:xfrm>
              <a:blipFill>
                <a:blip r:embed="rId3"/>
                <a:stretch>
                  <a:fillRect l="-1211" t="-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7</a:t>
            </a:fld>
            <a:endParaRPr lang="en-US"/>
          </a:p>
        </p:txBody>
      </p:sp>
      <p:sp>
        <p:nvSpPr>
          <p:cNvPr id="9" name="Cloud Callout 8"/>
          <p:cNvSpPr/>
          <p:nvPr/>
        </p:nvSpPr>
        <p:spPr>
          <a:xfrm>
            <a:off x="9383163" y="2607220"/>
            <a:ext cx="2014695" cy="1165104"/>
          </a:xfrm>
          <a:prstGeom prst="cloudCallout">
            <a:avLst>
              <a:gd name="adj1" fmla="val -14831"/>
              <a:gd name="adj2" fmla="val 78146"/>
            </a:avLst>
          </a:prstGeom>
          <a:noFill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Biases could be penalized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8143080" y="4265637"/>
                <a:ext cx="2579489" cy="7838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smtClean="0">
                          <a:latin typeface="Cambria Math" charset="0"/>
                        </a:rPr>
                        <m:t>Ω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𝑊</m:t>
                          </m:r>
                        </m:e>
                      </m:d>
                      <m:r>
                        <a:rPr lang="en-US" sz="2400" i="1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latin typeface="Cambria Math" charset="0"/>
                            </a:rPr>
                            <m:t>2</m:t>
                          </m:r>
                        </m:den>
                      </m:f>
                      <m:r>
                        <a:rPr lang="en-US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∥</m:t>
                      </m:r>
                      <m:r>
                        <a:rPr lang="en-US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𝑊</m:t>
                      </m:r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3080" y="4265637"/>
                <a:ext cx="2579489" cy="78380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8143080" y="5263917"/>
                <a:ext cx="2572371" cy="7838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smtClean="0">
                          <a:latin typeface="Cambria Math" charset="0"/>
                        </a:rPr>
                        <m:t>Ω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𝑊</m:t>
                          </m:r>
                        </m:e>
                      </m:d>
                      <m:r>
                        <a:rPr lang="en-US" sz="2400" i="1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latin typeface="Cambria Math" charset="0"/>
                            </a:rPr>
                            <m:t>2</m:t>
                          </m:r>
                        </m:den>
                      </m:f>
                      <m:r>
                        <a:rPr lang="en-US" sz="2400" b="0" i="1" smtClean="0">
                          <a:latin typeface="Cambria Math" charset="0"/>
                        </a:rPr>
                        <m:t>∥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𝑊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3080" y="5263917"/>
                <a:ext cx="2572371" cy="783804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65310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9" grpId="0" animBg="1"/>
      <p:bldP spid="4" grpId="0"/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 Penalties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idx="1"/>
              </p:nvPr>
            </p:nvSpPr>
            <p:spPr>
              <a:xfrm>
                <a:off x="695739" y="1266274"/>
                <a:ext cx="10475844" cy="4958403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We used to optimize:</a:t>
                </a:r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  <m:r>
                            <a:rPr lang="en-US" i="1">
                              <a:latin typeface="Cambria Math" charset="0"/>
                            </a:rPr>
                            <m:t>;</m:t>
                          </m:r>
                          <m:r>
                            <a:rPr lang="en-US" i="1">
                              <a:latin typeface="Cambria Math" charset="0"/>
                            </a:rPr>
                            <m:t>𝑋</m:t>
                          </m:r>
                          <m:r>
                            <a:rPr lang="en-US" i="1">
                              <a:latin typeface="Cambria Math" charset="0"/>
                            </a:rPr>
                            <m:t>, </m:t>
                          </m:r>
                          <m:r>
                            <a:rPr lang="en-US" i="1">
                              <a:latin typeface="Cambria Math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  <a:p>
                <a:pPr>
                  <a:spcAft>
                    <a:spcPts val="1200"/>
                  </a:spcAft>
                </a:pPr>
                <a:r>
                  <a:rPr lang="en-US" sz="2400" dirty="0"/>
                  <a:t>Change to: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𝑅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;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𝑋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  <m:r>
                            <a:rPr lang="en-US" i="1">
                              <a:latin typeface="Cambria Math" charset="0"/>
                            </a:rPr>
                            <m:t>;</m:t>
                          </m:r>
                          <m:r>
                            <a:rPr lang="en-US" i="1">
                              <a:latin typeface="Cambria Math" charset="0"/>
                            </a:rPr>
                            <m:t>𝑋</m:t>
                          </m:r>
                          <m:r>
                            <a:rPr lang="en-US" i="1">
                              <a:latin typeface="Cambria Math" charset="0"/>
                            </a:rPr>
                            <m:t>, </m:t>
                          </m:r>
                          <m:r>
                            <a:rPr lang="en-US" i="1">
                              <a:latin typeface="Cambria Math" charset="0"/>
                            </a:rPr>
                            <m:t>𝑦</m:t>
                          </m:r>
                        </m:e>
                      </m:d>
                      <m:r>
                        <a:rPr lang="en-US" i="1">
                          <a:latin typeface="Cambria Math" charset="0"/>
                        </a:rPr>
                        <m:t>+</m:t>
                      </m:r>
                      <m:r>
                        <a:rPr lang="en-US" i="1">
                          <a:latin typeface="Cambria Math" charset="0"/>
                        </a:rPr>
                        <m:t>𝛼</m:t>
                      </m:r>
                      <m:r>
                        <m:rPr>
                          <m:sty m:val="p"/>
                        </m:rPr>
                        <a:rPr lang="en-US">
                          <a:latin typeface="Cambria Math" charset="0"/>
                        </a:rPr>
                        <m:t>Ω</m:t>
                      </m:r>
                      <m:r>
                        <a:rPr lang="en-US" i="1">
                          <a:latin typeface="Cambria Math" charset="0"/>
                        </a:rPr>
                        <m:t>(</m:t>
                      </m:r>
                      <m:r>
                        <a:rPr lang="en-US" b="0" i="1" smtClean="0">
                          <a:latin typeface="Cambria Math" charset="0"/>
                        </a:rPr>
                        <m:t>𝑊</m:t>
                      </m:r>
                      <m:r>
                        <a:rPr lang="en-US" i="1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endParaRPr lang="en-US" sz="5400" dirty="0"/>
              </a:p>
              <a:p>
                <a:r>
                  <a:rPr lang="en-US" sz="2400" i="1" dirty="0"/>
                  <a:t>L</a:t>
                </a:r>
                <a:r>
                  <a:rPr lang="en-US" sz="2400" baseline="-25000" dirty="0"/>
                  <a:t>2</a:t>
                </a:r>
                <a:r>
                  <a:rPr lang="en-US" sz="2400" dirty="0"/>
                  <a:t> regularization:</a:t>
                </a:r>
              </a:p>
              <a:p>
                <a:pPr lvl="1"/>
                <a:r>
                  <a:rPr lang="en-US" sz="1800" b="1" dirty="0"/>
                  <a:t>Decay of weights</a:t>
                </a:r>
              </a:p>
              <a:p>
                <a:r>
                  <a:rPr lang="en-US" sz="2400" i="1" dirty="0"/>
                  <a:t>L</a:t>
                </a:r>
                <a:r>
                  <a:rPr lang="en-US" sz="2400" baseline="-25000" dirty="0"/>
                  <a:t>1</a:t>
                </a:r>
                <a:r>
                  <a:rPr lang="en-US" sz="2400" dirty="0"/>
                  <a:t> regularization:</a:t>
                </a:r>
              </a:p>
              <a:p>
                <a:pPr lvl="1"/>
                <a:r>
                  <a:rPr lang="en-US" sz="1800" dirty="0"/>
                  <a:t>encourages </a:t>
                </a:r>
                <a:r>
                  <a:rPr lang="en-US" sz="1800" dirty="0" err="1"/>
                  <a:t>sparsity</a:t>
                </a:r>
                <a:endParaRPr lang="en-US" sz="18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95739" y="1266274"/>
                <a:ext cx="10475844" cy="4958403"/>
              </a:xfrm>
              <a:blipFill>
                <a:blip r:embed="rId3"/>
                <a:stretch>
                  <a:fillRect l="-847" t="-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8</a:t>
            </a:fld>
            <a:endParaRPr lang="en-US"/>
          </a:p>
        </p:txBody>
      </p:sp>
      <p:sp>
        <p:nvSpPr>
          <p:cNvPr id="9" name="Cloud Callout 8"/>
          <p:cNvSpPr/>
          <p:nvPr/>
        </p:nvSpPr>
        <p:spPr>
          <a:xfrm>
            <a:off x="9383163" y="2607220"/>
            <a:ext cx="2014695" cy="1165104"/>
          </a:xfrm>
          <a:prstGeom prst="cloudCallout">
            <a:avLst>
              <a:gd name="adj1" fmla="val -14831"/>
              <a:gd name="adj2" fmla="val 78146"/>
            </a:avLst>
          </a:prstGeom>
          <a:noFill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Biases could be penalized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8143080" y="4265637"/>
                <a:ext cx="2579489" cy="7838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smtClean="0">
                          <a:latin typeface="Cambria Math" charset="0"/>
                        </a:rPr>
                        <m:t>Ω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𝑊</m:t>
                          </m:r>
                        </m:e>
                      </m:d>
                      <m:r>
                        <a:rPr lang="en-US" sz="2400" i="1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latin typeface="Cambria Math" charset="0"/>
                            </a:rPr>
                            <m:t>2</m:t>
                          </m:r>
                        </m:den>
                      </m:f>
                      <m:r>
                        <a:rPr lang="en-US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∥</m:t>
                      </m:r>
                      <m:r>
                        <a:rPr lang="en-US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𝑊</m:t>
                      </m:r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3080" y="4265637"/>
                <a:ext cx="2579489" cy="78380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8143080" y="5263917"/>
                <a:ext cx="2572371" cy="7838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smtClean="0">
                          <a:latin typeface="Cambria Math" charset="0"/>
                        </a:rPr>
                        <m:t>Ω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𝑊</m:t>
                          </m:r>
                        </m:e>
                      </m:d>
                      <m:r>
                        <a:rPr lang="en-US" sz="2400" i="1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latin typeface="Cambria Math" charset="0"/>
                            </a:rPr>
                            <m:t>2</m:t>
                          </m:r>
                        </m:den>
                      </m:f>
                      <m:r>
                        <a:rPr lang="en-US" sz="2400" b="0" i="1" smtClean="0">
                          <a:latin typeface="Cambria Math" charset="0"/>
                        </a:rPr>
                        <m:t>∥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𝑊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3080" y="5263917"/>
                <a:ext cx="2572371" cy="783804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2705906" y="1650247"/>
                <a:ext cx="6096000" cy="2188291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txBody>
              <a:bodyPr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𝑊</m:t>
                          </m:r>
                        </m:e>
                        <m:sup>
                          <m:r>
                            <a:rPr lang="en-US" sz="2400" i="1">
                              <a:latin typeface="Cambria Math" charset="0"/>
                            </a:rPr>
                            <m:t>(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𝑖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+1)</m:t>
                          </m:r>
                        </m:sup>
                      </m:sSup>
                      <m:r>
                        <a:rPr lang="en-US" sz="2400" i="1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𝑊</m:t>
                          </m:r>
                        </m:e>
                        <m:sup>
                          <m:r>
                            <a:rPr lang="en-US" sz="2400" i="1">
                              <a:latin typeface="Cambria Math" charset="0"/>
                            </a:rPr>
                            <m:t>(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𝑖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)</m:t>
                          </m:r>
                        </m:sup>
                      </m:sSup>
                      <m:r>
                        <a:rPr lang="en-US" sz="2400" i="1">
                          <a:latin typeface="Cambria Math" charset="0"/>
                        </a:rPr>
                        <m:t>−</m:t>
                      </m:r>
                      <m:r>
                        <a:rPr lang="en-US" sz="2400" i="1">
                          <a:latin typeface="Cambria Math" charset="0"/>
                        </a:rPr>
                        <m:t>𝜆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charset="0"/>
                            </a:rPr>
                            <m:t>𝜕</m:t>
                          </m:r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sz="2400" i="1">
                              <a:latin typeface="Cambria Math" charset="0"/>
                            </a:rPr>
                            <m:t>𝜕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𝑊</m:t>
                          </m:r>
                        </m:den>
                      </m:f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400" i="1">
                              <a:latin typeface="Cambria Math" charset="0"/>
                            </a:rPr>
                            <m:t>𝑅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𝑊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;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𝑋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𝑦</m:t>
                          </m:r>
                        </m:e>
                      </m:d>
                      <m:r>
                        <a:rPr lang="en-US" sz="2400" i="1">
                          <a:latin typeface="Cambria Math" charset="0"/>
                        </a:rPr>
                        <m:t>=</m:t>
                      </m:r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𝑊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;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𝑋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, 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𝑦</m:t>
                          </m:r>
                        </m:e>
                      </m:d>
                      <m:r>
                        <a:rPr lang="en-US" sz="2400" i="1">
                          <a:latin typeface="Cambria Math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latin typeface="Cambria Math" charset="0"/>
                            </a:rPr>
                            <m:t>2</m:t>
                          </m:r>
                        </m:den>
                      </m:f>
                      <m:r>
                        <a:rPr lang="en-US" sz="2400" i="1">
                          <a:latin typeface="Cambria Math" charset="0"/>
                        </a:rPr>
                        <m:t>𝛼</m:t>
                      </m:r>
                      <m:r>
                        <a:rPr lang="en-US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∥</m:t>
                      </m:r>
                      <m:r>
                        <a:rPr lang="en-US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𝑊</m:t>
                      </m:r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∥</m:t>
                          </m:r>
                        </m:e>
                        <m:sub>
                          <m:r>
                            <a:rPr lang="en-US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p>
                      </m:sSubSup>
                    </m:oMath>
                    <m:oMath xmlns:m="http://schemas.openxmlformats.org/officeDocument/2006/math"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𝑊</m:t>
                          </m:r>
                        </m:e>
                        <m:sup>
                          <m:r>
                            <a:rPr lang="en-US" sz="2400" i="1">
                              <a:latin typeface="Cambria Math" charset="0"/>
                            </a:rPr>
                            <m:t>(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𝑖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+1)</m:t>
                          </m:r>
                        </m:sup>
                      </m:sSup>
                      <m:r>
                        <a:rPr lang="en-US" sz="2400" i="1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𝑊</m:t>
                          </m:r>
                        </m:e>
                        <m:sup>
                          <m:r>
                            <a:rPr lang="en-US" sz="2400" i="1">
                              <a:latin typeface="Cambria Math" charset="0"/>
                            </a:rPr>
                            <m:t>(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𝑖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)</m:t>
                          </m:r>
                        </m:sup>
                      </m:sSup>
                      <m:r>
                        <a:rPr lang="en-US" sz="2400" i="1">
                          <a:latin typeface="Cambria Math" charset="0"/>
                        </a:rPr>
                        <m:t>−</m:t>
                      </m:r>
                      <m:r>
                        <a:rPr lang="en-US" sz="2400" i="1">
                          <a:latin typeface="Cambria Math" charset="0"/>
                        </a:rPr>
                        <m:t>𝜆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charset="0"/>
                            </a:rPr>
                            <m:t>𝜕</m:t>
                          </m:r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sz="2400" i="1">
                              <a:latin typeface="Cambria Math" charset="0"/>
                            </a:rPr>
                            <m:t>𝜕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𝑊</m:t>
                          </m:r>
                        </m:den>
                      </m:f>
                      <m:r>
                        <a:rPr lang="en-US" sz="2400" i="1">
                          <a:latin typeface="Cambria Math" charset="0"/>
                        </a:rPr>
                        <m:t>−</m:t>
                      </m:r>
                      <m:r>
                        <a:rPr lang="en-US" sz="2400" i="1">
                          <a:latin typeface="Cambria Math" charset="0"/>
                        </a:rPr>
                        <m:t>𝜆𝛼</m:t>
                      </m:r>
                      <m:r>
                        <a:rPr lang="en-US" sz="2400" i="1">
                          <a:latin typeface="Cambria Math" charset="0"/>
                        </a:rPr>
                        <m:t> 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𝑊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sz="2400" i="1">
                          <a:latin typeface="Cambria Math" charset="0"/>
                        </a:rPr>
                        <m:t>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5906" y="1650247"/>
                <a:ext cx="6096000" cy="2188291"/>
              </a:xfrm>
              <a:prstGeom prst="rect">
                <a:avLst/>
              </a:prstGeom>
              <a:blipFill>
                <a:blip r:embed="rId6"/>
                <a:stretch>
                  <a:fillRect b="-1724"/>
                </a:stretch>
              </a:blip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/>
          <p:cNvSpPr/>
          <p:nvPr/>
        </p:nvSpPr>
        <p:spPr>
          <a:xfrm>
            <a:off x="6741994" y="3181723"/>
            <a:ext cx="1146412" cy="582552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loud Callout 11"/>
          <p:cNvSpPr/>
          <p:nvPr/>
        </p:nvSpPr>
        <p:spPr>
          <a:xfrm>
            <a:off x="8801906" y="983807"/>
            <a:ext cx="2369677" cy="1408937"/>
          </a:xfrm>
          <a:prstGeom prst="cloudCallout">
            <a:avLst>
              <a:gd name="adj1" fmla="val -91550"/>
              <a:gd name="adj2" fmla="val 100660"/>
            </a:avLst>
          </a:prstGeom>
          <a:noFill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Weights decay in proportion to size</a:t>
            </a:r>
          </a:p>
        </p:txBody>
      </p:sp>
    </p:spTree>
    <p:extLst>
      <p:ext uri="{BB962C8B-B14F-4D97-AF65-F5344CB8AC3E}">
        <p14:creationId xmlns:p14="http://schemas.microsoft.com/office/powerpoint/2010/main" val="1374816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1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 Penalties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9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364" y="579495"/>
            <a:ext cx="5486400" cy="3657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364" y="3638863"/>
            <a:ext cx="5486400" cy="36576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7618424" y="1624491"/>
                <a:ext cx="2579489" cy="7838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smtClean="0">
                          <a:latin typeface="Cambria Math" charset="0"/>
                        </a:rPr>
                        <m:t>Ω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𝑊</m:t>
                          </m:r>
                        </m:e>
                      </m:d>
                      <m:r>
                        <a:rPr lang="en-US" sz="2400" i="1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latin typeface="Cambria Math" charset="0"/>
                            </a:rPr>
                            <m:t>2</m:t>
                          </m:r>
                        </m:den>
                      </m:f>
                      <m:r>
                        <a:rPr lang="en-US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∥</m:t>
                      </m:r>
                      <m:r>
                        <a:rPr lang="en-US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𝑊</m:t>
                      </m:r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8424" y="1624491"/>
                <a:ext cx="2579489" cy="783804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7798306" y="4683859"/>
                <a:ext cx="2572371" cy="7838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smtClean="0">
                          <a:latin typeface="Cambria Math" charset="0"/>
                        </a:rPr>
                        <m:t>Ω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𝑊</m:t>
                          </m:r>
                        </m:e>
                      </m:d>
                      <m:r>
                        <a:rPr lang="en-US" sz="2400" i="1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latin typeface="Cambria Math" charset="0"/>
                            </a:rPr>
                            <m:t>2</m:t>
                          </m:r>
                        </m:den>
                      </m:f>
                      <m:r>
                        <a:rPr lang="en-US" sz="2400" b="0" i="1" smtClean="0">
                          <a:latin typeface="Cambria Math" charset="0"/>
                        </a:rPr>
                        <m:t>∥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𝑊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8306" y="4683859"/>
                <a:ext cx="2572371" cy="783804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1504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theme/theme1.xml><?xml version="1.0" encoding="utf-8"?>
<a:theme xmlns:a="http://schemas.openxmlformats.org/drawingml/2006/main" name="1_GEC_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2" id="{EE3F4256-57BA-4E45-A16C-7FF03EA64AD5}" vid="{8FDA9A5F-BD2F-2E4D-B6B1-DDFA3E9D3C63}"/>
    </a:ext>
  </a:extLst>
</a:theme>
</file>

<file path=ppt/theme/theme2.xml><?xml version="1.0" encoding="utf-8"?>
<a:theme xmlns:a="http://schemas.openxmlformats.org/drawingml/2006/main" name="GEC_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2" id="{EE3F4256-57BA-4E45-A16C-7FF03EA64AD5}" vid="{8FDA9A5F-BD2F-2E4D-B6B1-DDFA3E9D3C63}"/>
    </a:ext>
  </a:extLst>
</a:theme>
</file>

<file path=ppt/theme/theme3.xml><?xml version="1.0" encoding="utf-8"?>
<a:theme xmlns:a="http://schemas.openxmlformats.org/drawingml/2006/main" name="2_GEC_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2" id="{EE3F4256-57BA-4E45-A16C-7FF03EA64AD5}" vid="{8FDA9A5F-BD2F-2E4D-B6B1-DDFA3E9D3C63}"/>
    </a:ext>
  </a:extLst>
</a:theme>
</file>

<file path=ppt/theme/theme4.xml><?xml version="1.0" encoding="utf-8"?>
<a:theme xmlns:a="http://schemas.openxmlformats.org/drawingml/2006/main" name="3_GEC_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2" id="{EE3F4256-57BA-4E45-A16C-7FF03EA64AD5}" vid="{8FDA9A5F-BD2F-2E4D-B6B1-DDFA3E9D3C63}"/>
    </a:ext>
  </a:extLst>
</a:theme>
</file>

<file path=ppt/theme/theme5.xml><?xml version="1.0" encoding="utf-8"?>
<a:theme xmlns:a="http://schemas.openxmlformats.org/drawingml/2006/main" name="4_GEC_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2" id="{EE3F4256-57BA-4E45-A16C-7FF03EA64AD5}" vid="{8FDA9A5F-BD2F-2E4D-B6B1-DDFA3E9D3C63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Backprop</Template>
  <TotalTime>21587</TotalTime>
  <Words>450</Words>
  <Application>Microsoft Macintosh PowerPoint</Application>
  <PresentationFormat>Widescreen</PresentationFormat>
  <Paragraphs>102</Paragraphs>
  <Slides>17</Slides>
  <Notes>6</Notes>
  <HiddenSlides>2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17</vt:i4>
      </vt:variant>
    </vt:vector>
  </HeadingPairs>
  <TitlesOfParts>
    <vt:vector size="28" baseType="lpstr">
      <vt:lpstr>Arial</vt:lpstr>
      <vt:lpstr>Calibri</vt:lpstr>
      <vt:lpstr>Cambria Math</vt:lpstr>
      <vt:lpstr>Courier</vt:lpstr>
      <vt:lpstr>Karla</vt:lpstr>
      <vt:lpstr>Wingdings</vt:lpstr>
      <vt:lpstr>1_GEC_template</vt:lpstr>
      <vt:lpstr>GEC_template</vt:lpstr>
      <vt:lpstr>2_GEC_template</vt:lpstr>
      <vt:lpstr>3_GEC_template</vt:lpstr>
      <vt:lpstr>4_GEC_template</vt:lpstr>
      <vt:lpstr>Neural Network Regularization Norm Penalties and Early Stopping</vt:lpstr>
      <vt:lpstr>PowerPoint Presentation</vt:lpstr>
      <vt:lpstr>Outline</vt:lpstr>
      <vt:lpstr>Regularization</vt:lpstr>
      <vt:lpstr>Outline</vt:lpstr>
      <vt:lpstr>Overfitting</vt:lpstr>
      <vt:lpstr>Norm Penalties</vt:lpstr>
      <vt:lpstr>Norm Penalties</vt:lpstr>
      <vt:lpstr>Norm Penalties</vt:lpstr>
      <vt:lpstr>PowerPoint Presentation</vt:lpstr>
      <vt:lpstr>Outline</vt:lpstr>
      <vt:lpstr>Early Stopping</vt:lpstr>
      <vt:lpstr>PowerPoint Presentation</vt:lpstr>
      <vt:lpstr>PowerPoint Presentation</vt:lpstr>
      <vt:lpstr>Early Stopping</vt:lpstr>
      <vt:lpstr>PowerPoint Presentation</vt:lpstr>
      <vt:lpstr>PowerPoint Presentation</vt:lpstr>
    </vt:vector>
  </TitlesOfParts>
  <Company>Harvard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Feedforward Networks</dc:title>
  <dc:creator>Harikrishna Narasimhan</dc:creator>
  <cp:lastModifiedBy>Protopapas, Pavlos</cp:lastModifiedBy>
  <cp:revision>393</cp:revision>
  <cp:lastPrinted>2020-06-26T11:26:08Z</cp:lastPrinted>
  <dcterms:created xsi:type="dcterms:W3CDTF">2017-11-02T16:57:55Z</dcterms:created>
  <dcterms:modified xsi:type="dcterms:W3CDTF">2022-03-02T14:17:15Z</dcterms:modified>
</cp:coreProperties>
</file>